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2"/>
  </p:notesMasterIdLst>
  <p:handoutMasterIdLst>
    <p:handoutMasterId r:id="rId23"/>
  </p:handoutMasterIdLst>
  <p:sldIdLst>
    <p:sldId id="256" r:id="rId2"/>
    <p:sldId id="261" r:id="rId3"/>
    <p:sldId id="262" r:id="rId4"/>
    <p:sldId id="257" r:id="rId5"/>
    <p:sldId id="263" r:id="rId6"/>
    <p:sldId id="258" r:id="rId7"/>
    <p:sldId id="284" r:id="rId8"/>
    <p:sldId id="281" r:id="rId9"/>
    <p:sldId id="282" r:id="rId10"/>
    <p:sldId id="285" r:id="rId11"/>
    <p:sldId id="283" r:id="rId12"/>
    <p:sldId id="271" r:id="rId13"/>
    <p:sldId id="273" r:id="rId14"/>
    <p:sldId id="272" r:id="rId15"/>
    <p:sldId id="274" r:id="rId16"/>
    <p:sldId id="275" r:id="rId17"/>
    <p:sldId id="276" r:id="rId18"/>
    <p:sldId id="277" r:id="rId19"/>
    <p:sldId id="278" r:id="rId20"/>
    <p:sldId id="279" r:id="rId21"/>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72" autoAdjust="0"/>
    <p:restoredTop sz="94660"/>
  </p:normalViewPr>
  <p:slideViewPr>
    <p:cSldViewPr>
      <p:cViewPr varScale="1">
        <p:scale>
          <a:sx n="74" d="100"/>
          <a:sy n="74" d="100"/>
        </p:scale>
        <p:origin x="1230" y="72"/>
      </p:cViewPr>
      <p:guideLst>
        <p:guide orient="horz" pos="2160"/>
        <p:guide pos="2880"/>
      </p:guideLst>
    </p:cSldViewPr>
  </p:slideViewPr>
  <p:notesTextViewPr>
    <p:cViewPr>
      <p:scale>
        <a:sx n="1" d="1"/>
        <a:sy n="1" d="1"/>
      </p:scale>
      <p:origin x="0" y="0"/>
    </p:cViewPr>
  </p:notesTextViewPr>
  <p:sorterViewPr>
    <p:cViewPr>
      <p:scale>
        <a:sx n="100" d="100"/>
        <a:sy n="100" d="100"/>
      </p:scale>
      <p:origin x="0" y="964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67EA04E0-274B-4679-A057-36AE9F3D57F6}" type="datetimeFigureOut">
              <a:rPr lang="en-US" smtClean="0"/>
              <a:t>1/15/2020</a:t>
            </a:fld>
            <a:endParaRPr lang="en-US"/>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BF2B9A17-5138-49DA-8D6E-8CCC68553D67}" type="slidenum">
              <a:rPr lang="en-US" smtClean="0"/>
              <a:t>‹#›</a:t>
            </a:fld>
            <a:endParaRPr lang="en-US"/>
          </a:p>
        </p:txBody>
      </p:sp>
    </p:spTree>
    <p:extLst>
      <p:ext uri="{BB962C8B-B14F-4D97-AF65-F5344CB8AC3E}">
        <p14:creationId xmlns:p14="http://schemas.microsoft.com/office/powerpoint/2010/main" val="13044581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0EE62281-1C9B-48D7-8E46-317078C1856B}" type="datetimeFigureOut">
              <a:rPr lang="en-US" smtClean="0"/>
              <a:t>1/15/2020</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CF4FAE2E-5008-401B-9D8B-8C247AFF8307}" type="slidenum">
              <a:rPr lang="en-US" smtClean="0"/>
              <a:t>‹#›</a:t>
            </a:fld>
            <a:endParaRPr lang="en-US"/>
          </a:p>
        </p:txBody>
      </p:sp>
    </p:spTree>
    <p:extLst>
      <p:ext uri="{BB962C8B-B14F-4D97-AF65-F5344CB8AC3E}">
        <p14:creationId xmlns:p14="http://schemas.microsoft.com/office/powerpoint/2010/main" val="56388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EA409E7-93A4-4F43-B550-13E354697F19}" type="datetime1">
              <a:rPr lang="en-US" smtClean="0"/>
              <a:t>1/15/2020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en-US" smtClean="0"/>
              <a:t>Syed Ali Anwar</a:t>
            </a: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E692B54-0002-4CCC-8F66-81B1CFF665C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2AB821-B635-4222-9F15-16992C52757A}" type="datetime1">
              <a:rPr lang="en-US" smtClean="0"/>
              <a:t>1/15/2020</a:t>
            </a:fld>
            <a:endParaRPr lang="en-US"/>
          </a:p>
        </p:txBody>
      </p:sp>
      <p:sp>
        <p:nvSpPr>
          <p:cNvPr id="5" name="Footer Placeholder 4"/>
          <p:cNvSpPr>
            <a:spLocks noGrp="1"/>
          </p:cNvSpPr>
          <p:nvPr>
            <p:ph type="ftr" sz="quarter" idx="11"/>
          </p:nvPr>
        </p:nvSpPr>
        <p:spPr/>
        <p:txBody>
          <a:bodyPr/>
          <a:lstStyle>
            <a:extLst/>
          </a:lstStyle>
          <a:p>
            <a:r>
              <a:rPr lang="en-US" smtClean="0"/>
              <a:t>Syed Ali Anwar</a:t>
            </a:r>
            <a:endParaRPr lang="en-US"/>
          </a:p>
        </p:txBody>
      </p:sp>
      <p:sp>
        <p:nvSpPr>
          <p:cNvPr id="6" name="Slide Number Placeholder 5"/>
          <p:cNvSpPr>
            <a:spLocks noGrp="1"/>
          </p:cNvSpPr>
          <p:nvPr>
            <p:ph type="sldNum" sz="quarter" idx="12"/>
          </p:nvPr>
        </p:nvSpPr>
        <p:spPr/>
        <p:txBody>
          <a:bodyPr/>
          <a:lstStyle>
            <a:extLst/>
          </a:lstStyle>
          <a:p>
            <a:fld id="{CE692B54-0002-4CCC-8F66-81B1CFF665C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2074949-FE03-4224-A8A9-396A86A3B86A}" type="datetime1">
              <a:rPr lang="en-US" smtClean="0"/>
              <a:t>1/15/2020</a:t>
            </a:fld>
            <a:endParaRPr lang="en-US"/>
          </a:p>
        </p:txBody>
      </p:sp>
      <p:sp>
        <p:nvSpPr>
          <p:cNvPr id="5" name="Footer Placeholder 4"/>
          <p:cNvSpPr>
            <a:spLocks noGrp="1"/>
          </p:cNvSpPr>
          <p:nvPr>
            <p:ph type="ftr" sz="quarter" idx="11"/>
          </p:nvPr>
        </p:nvSpPr>
        <p:spPr/>
        <p:txBody>
          <a:bodyPr/>
          <a:lstStyle>
            <a:extLst/>
          </a:lstStyle>
          <a:p>
            <a:r>
              <a:rPr lang="en-US" smtClean="0"/>
              <a:t>Syed Ali Anwar</a:t>
            </a:r>
            <a:endParaRPr lang="en-US"/>
          </a:p>
        </p:txBody>
      </p:sp>
      <p:sp>
        <p:nvSpPr>
          <p:cNvPr id="6" name="Slide Number Placeholder 5"/>
          <p:cNvSpPr>
            <a:spLocks noGrp="1"/>
          </p:cNvSpPr>
          <p:nvPr>
            <p:ph type="sldNum" sz="quarter" idx="12"/>
          </p:nvPr>
        </p:nvSpPr>
        <p:spPr/>
        <p:txBody>
          <a:bodyPr/>
          <a:lstStyle>
            <a:extLst/>
          </a:lstStyle>
          <a:p>
            <a:fld id="{CE692B54-0002-4CCC-8F66-81B1CFF665C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85B40C8-CFC4-466C-B9BF-C31DC8D6FFED}" type="datetime1">
              <a:rPr lang="en-US" smtClean="0"/>
              <a:t>1/15/2020</a:t>
            </a:fld>
            <a:endParaRPr lang="en-US"/>
          </a:p>
        </p:txBody>
      </p:sp>
      <p:sp>
        <p:nvSpPr>
          <p:cNvPr id="5" name="Footer Placeholder 4"/>
          <p:cNvSpPr>
            <a:spLocks noGrp="1"/>
          </p:cNvSpPr>
          <p:nvPr>
            <p:ph type="ftr" sz="quarter" idx="11"/>
          </p:nvPr>
        </p:nvSpPr>
        <p:spPr/>
        <p:txBody>
          <a:bodyPr/>
          <a:lstStyle>
            <a:extLst/>
          </a:lstStyle>
          <a:p>
            <a:r>
              <a:rPr lang="en-US" smtClean="0"/>
              <a:t>Syed Ali Anwar</a:t>
            </a:r>
            <a:endParaRPr lang="en-US"/>
          </a:p>
        </p:txBody>
      </p:sp>
      <p:sp>
        <p:nvSpPr>
          <p:cNvPr id="6" name="Slide Number Placeholder 5"/>
          <p:cNvSpPr>
            <a:spLocks noGrp="1"/>
          </p:cNvSpPr>
          <p:nvPr>
            <p:ph type="sldNum" sz="quarter" idx="12"/>
          </p:nvPr>
        </p:nvSpPr>
        <p:spPr/>
        <p:txBody>
          <a:bodyPr/>
          <a:lstStyle>
            <a:extLst/>
          </a:lstStyle>
          <a:p>
            <a:fld id="{CE692B54-0002-4CCC-8F66-81B1CFF665CA}"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09E6E9A-A7D6-488A-B724-D55AB12A4730}" type="datetime1">
              <a:rPr lang="en-US" smtClean="0"/>
              <a:t>1/15/2020</a:t>
            </a:fld>
            <a:endParaRPr lang="en-US"/>
          </a:p>
        </p:txBody>
      </p:sp>
      <p:sp>
        <p:nvSpPr>
          <p:cNvPr id="5" name="Footer Placeholder 4"/>
          <p:cNvSpPr>
            <a:spLocks noGrp="1"/>
          </p:cNvSpPr>
          <p:nvPr>
            <p:ph type="ftr" sz="quarter" idx="11"/>
          </p:nvPr>
        </p:nvSpPr>
        <p:spPr/>
        <p:txBody>
          <a:bodyPr/>
          <a:lstStyle>
            <a:extLst/>
          </a:lstStyle>
          <a:p>
            <a:r>
              <a:rPr lang="en-US" smtClean="0"/>
              <a:t>Syed Ali Anwar</a:t>
            </a:r>
            <a:endParaRPr lang="en-US"/>
          </a:p>
        </p:txBody>
      </p:sp>
      <p:sp>
        <p:nvSpPr>
          <p:cNvPr id="6" name="Slide Number Placeholder 5"/>
          <p:cNvSpPr>
            <a:spLocks noGrp="1"/>
          </p:cNvSpPr>
          <p:nvPr>
            <p:ph type="sldNum" sz="quarter" idx="12"/>
          </p:nvPr>
        </p:nvSpPr>
        <p:spPr/>
        <p:txBody>
          <a:bodyPr/>
          <a:lstStyle>
            <a:extLst/>
          </a:lstStyle>
          <a:p>
            <a:fld id="{CE692B54-0002-4CCC-8F66-81B1CFF665CA}"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42E2FC-D427-43EA-B2CC-B607AB8BACAE}" type="datetime1">
              <a:rPr lang="en-US" smtClean="0"/>
              <a:t>1/15/2020</a:t>
            </a:fld>
            <a:endParaRPr lang="en-US"/>
          </a:p>
        </p:txBody>
      </p:sp>
      <p:sp>
        <p:nvSpPr>
          <p:cNvPr id="6" name="Footer Placeholder 5"/>
          <p:cNvSpPr>
            <a:spLocks noGrp="1"/>
          </p:cNvSpPr>
          <p:nvPr>
            <p:ph type="ftr" sz="quarter" idx="11"/>
          </p:nvPr>
        </p:nvSpPr>
        <p:spPr/>
        <p:txBody>
          <a:bodyPr/>
          <a:lstStyle>
            <a:extLst/>
          </a:lstStyle>
          <a:p>
            <a:r>
              <a:rPr lang="en-US" smtClean="0"/>
              <a:t>Syed Ali Anwar</a:t>
            </a:r>
            <a:endParaRPr lang="en-US"/>
          </a:p>
        </p:txBody>
      </p:sp>
      <p:sp>
        <p:nvSpPr>
          <p:cNvPr id="7" name="Slide Number Placeholder 6"/>
          <p:cNvSpPr>
            <a:spLocks noGrp="1"/>
          </p:cNvSpPr>
          <p:nvPr>
            <p:ph type="sldNum" sz="quarter" idx="12"/>
          </p:nvPr>
        </p:nvSpPr>
        <p:spPr/>
        <p:txBody>
          <a:bodyPr/>
          <a:lstStyle>
            <a:extLst/>
          </a:lstStyle>
          <a:p>
            <a:fld id="{CE692B54-0002-4CCC-8F66-81B1CFF665CA}"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258D86B-2A82-438F-BE07-3AA982FFD9B2}" type="datetime1">
              <a:rPr lang="en-US" smtClean="0"/>
              <a:t>1/15/2020</a:t>
            </a:fld>
            <a:endParaRPr lang="en-US"/>
          </a:p>
        </p:txBody>
      </p:sp>
      <p:sp>
        <p:nvSpPr>
          <p:cNvPr id="8" name="Footer Placeholder 7"/>
          <p:cNvSpPr>
            <a:spLocks noGrp="1"/>
          </p:cNvSpPr>
          <p:nvPr>
            <p:ph type="ftr" sz="quarter" idx="11"/>
          </p:nvPr>
        </p:nvSpPr>
        <p:spPr/>
        <p:txBody>
          <a:bodyPr/>
          <a:lstStyle>
            <a:extLst/>
          </a:lstStyle>
          <a:p>
            <a:r>
              <a:rPr lang="en-US" smtClean="0"/>
              <a:t>Syed Ali Anwar</a:t>
            </a:r>
            <a:endParaRPr lang="en-US"/>
          </a:p>
        </p:txBody>
      </p:sp>
      <p:sp>
        <p:nvSpPr>
          <p:cNvPr id="9" name="Slide Number Placeholder 8"/>
          <p:cNvSpPr>
            <a:spLocks noGrp="1"/>
          </p:cNvSpPr>
          <p:nvPr>
            <p:ph type="sldNum" sz="quarter" idx="12"/>
          </p:nvPr>
        </p:nvSpPr>
        <p:spPr/>
        <p:txBody>
          <a:bodyPr/>
          <a:lstStyle>
            <a:extLst/>
          </a:lstStyle>
          <a:p>
            <a:fld id="{CE692B54-0002-4CCC-8F66-81B1CFF665C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B020219-0C17-4269-82ED-A9DFC2E2DB9C}" type="datetime1">
              <a:rPr lang="en-US" smtClean="0"/>
              <a:t>1/15/2020</a:t>
            </a:fld>
            <a:endParaRPr lang="en-US"/>
          </a:p>
        </p:txBody>
      </p:sp>
      <p:sp>
        <p:nvSpPr>
          <p:cNvPr id="4" name="Footer Placeholder 3"/>
          <p:cNvSpPr>
            <a:spLocks noGrp="1"/>
          </p:cNvSpPr>
          <p:nvPr>
            <p:ph type="ftr" sz="quarter" idx="11"/>
          </p:nvPr>
        </p:nvSpPr>
        <p:spPr/>
        <p:txBody>
          <a:bodyPr/>
          <a:lstStyle>
            <a:extLst/>
          </a:lstStyle>
          <a:p>
            <a:r>
              <a:rPr lang="en-US" smtClean="0"/>
              <a:t>Syed Ali Anwar</a:t>
            </a:r>
            <a:endParaRPr lang="en-US"/>
          </a:p>
        </p:txBody>
      </p:sp>
      <p:sp>
        <p:nvSpPr>
          <p:cNvPr id="5" name="Slide Number Placeholder 4"/>
          <p:cNvSpPr>
            <a:spLocks noGrp="1"/>
          </p:cNvSpPr>
          <p:nvPr>
            <p:ph type="sldNum" sz="quarter" idx="12"/>
          </p:nvPr>
        </p:nvSpPr>
        <p:spPr/>
        <p:txBody>
          <a:bodyPr/>
          <a:lstStyle>
            <a:extLst/>
          </a:lstStyle>
          <a:p>
            <a:fld id="{CE692B54-0002-4CCC-8F66-81B1CFF665CA}"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2AA7CF9-E4A2-4DFD-8E63-0A90C7EEF1AC}" type="datetime1">
              <a:rPr lang="en-US" smtClean="0"/>
              <a:t>1/15/2020</a:t>
            </a:fld>
            <a:endParaRPr lang="en-US"/>
          </a:p>
        </p:txBody>
      </p:sp>
      <p:sp>
        <p:nvSpPr>
          <p:cNvPr id="3" name="Footer Placeholder 2"/>
          <p:cNvSpPr>
            <a:spLocks noGrp="1"/>
          </p:cNvSpPr>
          <p:nvPr>
            <p:ph type="ftr" sz="quarter" idx="11"/>
          </p:nvPr>
        </p:nvSpPr>
        <p:spPr/>
        <p:txBody>
          <a:bodyPr/>
          <a:lstStyle>
            <a:extLst/>
          </a:lstStyle>
          <a:p>
            <a:r>
              <a:rPr lang="en-US" smtClean="0"/>
              <a:t>Syed Ali Anwar</a:t>
            </a:r>
            <a:endParaRPr lang="en-US"/>
          </a:p>
        </p:txBody>
      </p:sp>
      <p:sp>
        <p:nvSpPr>
          <p:cNvPr id="4" name="Slide Number Placeholder 3"/>
          <p:cNvSpPr>
            <a:spLocks noGrp="1"/>
          </p:cNvSpPr>
          <p:nvPr>
            <p:ph type="sldNum" sz="quarter" idx="12"/>
          </p:nvPr>
        </p:nvSpPr>
        <p:spPr/>
        <p:txBody>
          <a:bodyPr/>
          <a:lstStyle>
            <a:extLst/>
          </a:lstStyle>
          <a:p>
            <a:fld id="{CE692B54-0002-4CCC-8F66-81B1CFF665C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5BD5883-A745-4EAA-9197-9D52ECB58319}" type="datetime1">
              <a:rPr lang="en-US" smtClean="0"/>
              <a:t>1/15/2020</a:t>
            </a:fld>
            <a:endParaRPr lang="en-US"/>
          </a:p>
        </p:txBody>
      </p:sp>
      <p:sp>
        <p:nvSpPr>
          <p:cNvPr id="6" name="Footer Placeholder 5"/>
          <p:cNvSpPr>
            <a:spLocks noGrp="1"/>
          </p:cNvSpPr>
          <p:nvPr>
            <p:ph type="ftr" sz="quarter" idx="11"/>
          </p:nvPr>
        </p:nvSpPr>
        <p:spPr/>
        <p:txBody>
          <a:bodyPr/>
          <a:lstStyle>
            <a:extLst/>
          </a:lstStyle>
          <a:p>
            <a:r>
              <a:rPr lang="en-US" smtClean="0"/>
              <a:t>Syed Ali Anwar</a:t>
            </a:r>
            <a:endParaRPr lang="en-US"/>
          </a:p>
        </p:txBody>
      </p:sp>
      <p:sp>
        <p:nvSpPr>
          <p:cNvPr id="7" name="Slide Number Placeholder 6"/>
          <p:cNvSpPr>
            <a:spLocks noGrp="1"/>
          </p:cNvSpPr>
          <p:nvPr>
            <p:ph type="sldNum" sz="quarter" idx="12"/>
          </p:nvPr>
        </p:nvSpPr>
        <p:spPr/>
        <p:txBody>
          <a:bodyPr/>
          <a:lstStyle>
            <a:extLst/>
          </a:lstStyle>
          <a:p>
            <a:fld id="{CE692B54-0002-4CCC-8F66-81B1CFF665C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0F563D3-1FCA-4E2F-97D9-934CAF0B00B8}" type="datetime1">
              <a:rPr lang="en-US" smtClean="0"/>
              <a:t>1/15/2020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en-US" smtClean="0"/>
              <a:t>Syed Ali Anwar</a:t>
            </a: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E692B54-0002-4CCC-8F66-81B1CFF665CA}"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CAA1265-75C3-481C-B73D-DA6184386BA2}" type="datetime1">
              <a:rPr lang="en-US" smtClean="0"/>
              <a:t>1/15/2020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en-US" smtClean="0"/>
              <a:t>Syed Ali Anwar</a:t>
            </a: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E692B54-0002-4CCC-8F66-81B1CFF665C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90800"/>
            <a:ext cx="7772400" cy="1470025"/>
          </a:xfrm>
        </p:spPr>
        <p:txBody>
          <a:bodyPr/>
          <a:lstStyle/>
          <a:p>
            <a:r>
              <a:rPr lang="en-US" dirty="0" smtClean="0"/>
              <a:t>Active &amp; Passive Voice</a:t>
            </a:r>
            <a:endParaRPr lang="en-US" dirty="0"/>
          </a:p>
        </p:txBody>
      </p:sp>
    </p:spTree>
    <p:extLst>
      <p:ext uri="{BB962C8B-B14F-4D97-AF65-F5344CB8AC3E}">
        <p14:creationId xmlns:p14="http://schemas.microsoft.com/office/powerpoint/2010/main" val="32881444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4200"/>
            <a:ext cx="8229600" cy="1143000"/>
          </a:xfrm>
        </p:spPr>
        <p:txBody>
          <a:bodyPr/>
          <a:lstStyle/>
          <a:p>
            <a:pPr algn="r"/>
            <a:r>
              <a:rPr lang="en-US" dirty="0" smtClean="0"/>
              <a:t>When to Use Passive Voice</a:t>
            </a:r>
            <a:endParaRPr lang="en-US" dirty="0"/>
          </a:p>
        </p:txBody>
      </p:sp>
    </p:spTree>
    <p:extLst>
      <p:ext uri="{BB962C8B-B14F-4D97-AF65-F5344CB8AC3E}">
        <p14:creationId xmlns:p14="http://schemas.microsoft.com/office/powerpoint/2010/main" val="25213615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457200" indent="-457200">
              <a:spcBef>
                <a:spcPct val="50000"/>
              </a:spcBef>
              <a:buFont typeface="Wingdings"/>
              <a:buChar char=""/>
              <a:defRPr/>
            </a:pPr>
            <a:r>
              <a:rPr lang="en-US" sz="2900" dirty="0"/>
              <a:t>In general, the passive voice is less direct, less forceful, and less concise than the active voice.  </a:t>
            </a:r>
          </a:p>
          <a:p>
            <a:pPr marL="457200" indent="-457200">
              <a:spcBef>
                <a:spcPct val="50000"/>
              </a:spcBef>
              <a:buFont typeface="Wingdings"/>
              <a:buChar char=""/>
              <a:defRPr/>
            </a:pPr>
            <a:r>
              <a:rPr lang="en-US" sz="2900" dirty="0"/>
              <a:t>Use the passive voice in the following situations:</a:t>
            </a:r>
          </a:p>
          <a:p>
            <a:pPr marL="749808" lvl="1" indent="-457200" fontAlgn="auto">
              <a:spcBef>
                <a:spcPct val="50000"/>
              </a:spcBef>
              <a:spcAft>
                <a:spcPts val="0"/>
              </a:spcAft>
              <a:buFont typeface="Wingdings"/>
              <a:buChar char=""/>
              <a:defRPr/>
            </a:pPr>
            <a:r>
              <a:rPr lang="en-US" sz="2600" dirty="0"/>
              <a:t>Use passive voice when you do not know or do not want to reveal the performer of an action.</a:t>
            </a:r>
          </a:p>
          <a:p>
            <a:pPr marL="749808" lvl="1" indent="-457200" fontAlgn="auto">
              <a:spcBef>
                <a:spcPct val="50000"/>
              </a:spcBef>
              <a:spcAft>
                <a:spcPts val="0"/>
              </a:spcAft>
              <a:buFont typeface="Wingdings"/>
              <a:buChar char=""/>
              <a:defRPr/>
            </a:pPr>
            <a:r>
              <a:rPr lang="en-US" sz="2600" dirty="0"/>
              <a:t>Use passive voice when you want to emphasize the receiver of an action.</a:t>
            </a:r>
          </a:p>
          <a:p>
            <a:pPr marL="109728" indent="0">
              <a:buNone/>
            </a:pPr>
            <a:endParaRPr lang="en-US" dirty="0"/>
          </a:p>
        </p:txBody>
      </p:sp>
      <p:sp>
        <p:nvSpPr>
          <p:cNvPr id="4" name="Title 3"/>
          <p:cNvSpPr>
            <a:spLocks noGrp="1"/>
          </p:cNvSpPr>
          <p:nvPr>
            <p:ph type="title"/>
          </p:nvPr>
        </p:nvSpPr>
        <p:spPr/>
        <p:txBody>
          <a:bodyPr/>
          <a:lstStyle/>
          <a:p>
            <a:r>
              <a:rPr lang="en-US" dirty="0" smtClean="0"/>
              <a:t>When to Use Passive Voice</a:t>
            </a:r>
            <a:endParaRPr lang="en-US" dirty="0"/>
          </a:p>
        </p:txBody>
      </p:sp>
    </p:spTree>
    <p:extLst>
      <p:ext uri="{BB962C8B-B14F-4D97-AF65-F5344CB8AC3E}">
        <p14:creationId xmlns:p14="http://schemas.microsoft.com/office/powerpoint/2010/main" val="31332235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667000"/>
            <a:ext cx="8229600" cy="1143000"/>
          </a:xfrm>
        </p:spPr>
        <p:txBody>
          <a:bodyPr/>
          <a:lstStyle/>
          <a:p>
            <a:pPr algn="r"/>
            <a:r>
              <a:rPr lang="en-US" dirty="0" smtClean="0"/>
              <a:t>Rules for Making Passive Voice</a:t>
            </a:r>
            <a:endParaRPr lang="en-US" dirty="0"/>
          </a:p>
        </p:txBody>
      </p:sp>
    </p:spTree>
    <p:extLst>
      <p:ext uri="{BB962C8B-B14F-4D97-AF65-F5344CB8AC3E}">
        <p14:creationId xmlns:p14="http://schemas.microsoft.com/office/powerpoint/2010/main" val="19684717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515373477"/>
              </p:ext>
            </p:extLst>
          </p:nvPr>
        </p:nvGraphicFramePr>
        <p:xfrm>
          <a:off x="609600" y="1524000"/>
          <a:ext cx="7924800" cy="4038600"/>
        </p:xfrm>
        <a:graphic>
          <a:graphicData uri="http://schemas.openxmlformats.org/drawingml/2006/table">
            <a:tbl>
              <a:tblPr firstRow="1" firstCol="1" bandRow="1">
                <a:tableStyleId>{5C22544A-7EE6-4342-B048-85BDC9FD1C3A}</a:tableStyleId>
              </a:tblPr>
              <a:tblGrid>
                <a:gridCol w="3962400"/>
                <a:gridCol w="3962400"/>
              </a:tblGrid>
              <a:tr h="504825">
                <a:tc>
                  <a:txBody>
                    <a:bodyPr/>
                    <a:lstStyle/>
                    <a:p>
                      <a:pPr marL="0" marR="0">
                        <a:lnSpc>
                          <a:spcPct val="115000"/>
                        </a:lnSpc>
                        <a:spcBef>
                          <a:spcPts val="0"/>
                        </a:spcBef>
                        <a:spcAft>
                          <a:spcPts val="0"/>
                        </a:spcAft>
                      </a:pPr>
                      <a:r>
                        <a:rPr lang="en-US" sz="1700" dirty="0">
                          <a:effectLst/>
                        </a:rPr>
                        <a:t>I</a:t>
                      </a:r>
                      <a:endParaRPr lang="en-US" sz="17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by me</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You</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by you</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She</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by her</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They</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by them</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We</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by us</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He</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by him</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It</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by it</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Who</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dirty="0">
                          <a:effectLst/>
                        </a:rPr>
                        <a:t>by whom</a:t>
                      </a:r>
                      <a:endParaRPr lang="en-US" sz="1700" dirty="0">
                        <a:effectLst/>
                        <a:latin typeface="Calibri"/>
                        <a:ea typeface="Calibri"/>
                        <a:cs typeface="Times New Roman"/>
                      </a:endParaRPr>
                    </a:p>
                  </a:txBody>
                  <a:tcPr marL="9525" marR="9525" marT="9525" marB="9525" anchor="ctr"/>
                </a:tc>
              </a:tr>
            </a:tbl>
          </a:graphicData>
        </a:graphic>
      </p:graphicFrame>
      <p:sp>
        <p:nvSpPr>
          <p:cNvPr id="4" name="Title 3"/>
          <p:cNvSpPr>
            <a:spLocks noGrp="1"/>
          </p:cNvSpPr>
          <p:nvPr>
            <p:ph type="title"/>
          </p:nvPr>
        </p:nvSpPr>
        <p:spPr/>
        <p:txBody>
          <a:bodyPr>
            <a:normAutofit fontScale="90000"/>
          </a:bodyPr>
          <a:lstStyle/>
          <a:p>
            <a:pPr marL="342900" indent="-342900" algn="just">
              <a:buFont typeface="Wingdings" panose="05000000000000000000" pitchFamily="2" charset="2"/>
              <a:buChar char="q"/>
            </a:pPr>
            <a:r>
              <a:rPr lang="en-US" sz="2400" dirty="0">
                <a:solidFill>
                  <a:schemeClr val="tx1"/>
                </a:solidFill>
                <a:latin typeface="+mn-lt"/>
                <a:ea typeface="+mn-ea"/>
                <a:cs typeface="+mn-cs"/>
              </a:rPr>
              <a:t>Change the subject into object. And use by before the object. If in subject, we have a pronoun of nominative case convert that by the following rules</a:t>
            </a:r>
            <a:r>
              <a:rPr lang="en-US" sz="2400" dirty="0">
                <a:effectLst/>
              </a:rPr>
              <a:t>.</a:t>
            </a:r>
            <a:endParaRPr lang="en-US" sz="2200" dirty="0"/>
          </a:p>
        </p:txBody>
      </p:sp>
    </p:spTree>
    <p:extLst>
      <p:ext uri="{BB962C8B-B14F-4D97-AF65-F5344CB8AC3E}">
        <p14:creationId xmlns:p14="http://schemas.microsoft.com/office/powerpoint/2010/main" val="11884545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marL="342900" indent="-342900" algn="just">
              <a:buFont typeface="Wingdings" panose="05000000000000000000" pitchFamily="2" charset="2"/>
              <a:buChar char="q"/>
            </a:pPr>
            <a:r>
              <a:rPr lang="en-US" sz="2200" dirty="0">
                <a:solidFill>
                  <a:schemeClr val="tx1"/>
                </a:solidFill>
                <a:latin typeface="+mn-lt"/>
                <a:ea typeface="+mn-ea"/>
                <a:cs typeface="+mn-cs"/>
              </a:rPr>
              <a:t>Change the object into subject. If in object, we have a pronoun of object case convert that by following rules.</a:t>
            </a:r>
          </a:p>
        </p:txBody>
      </p:sp>
      <p:graphicFrame>
        <p:nvGraphicFramePr>
          <p:cNvPr id="5" name="Table 4"/>
          <p:cNvGraphicFramePr>
            <a:graphicFrameLocks noGrp="1"/>
          </p:cNvGraphicFramePr>
          <p:nvPr>
            <p:extLst>
              <p:ext uri="{D42A27DB-BD31-4B8C-83A1-F6EECF244321}">
                <p14:modId xmlns:p14="http://schemas.microsoft.com/office/powerpoint/2010/main" val="1814554596"/>
              </p:ext>
            </p:extLst>
          </p:nvPr>
        </p:nvGraphicFramePr>
        <p:xfrm>
          <a:off x="609600" y="1447800"/>
          <a:ext cx="7848600" cy="4038600"/>
        </p:xfrm>
        <a:graphic>
          <a:graphicData uri="http://schemas.openxmlformats.org/drawingml/2006/table">
            <a:tbl>
              <a:tblPr firstRow="1" firstCol="1" bandRow="1">
                <a:tableStyleId>{5C22544A-7EE6-4342-B048-85BDC9FD1C3A}</a:tableStyleId>
              </a:tblPr>
              <a:tblGrid>
                <a:gridCol w="3924300"/>
                <a:gridCol w="3924300"/>
              </a:tblGrid>
              <a:tr h="504825">
                <a:tc>
                  <a:txBody>
                    <a:bodyPr/>
                    <a:lstStyle/>
                    <a:p>
                      <a:pPr marL="0" marR="0">
                        <a:lnSpc>
                          <a:spcPct val="115000"/>
                        </a:lnSpc>
                        <a:spcBef>
                          <a:spcPts val="0"/>
                        </a:spcBef>
                        <a:spcAft>
                          <a:spcPts val="0"/>
                        </a:spcAft>
                      </a:pPr>
                      <a:r>
                        <a:rPr lang="en-US" sz="1700" dirty="0">
                          <a:effectLst/>
                        </a:rPr>
                        <a:t>me</a:t>
                      </a:r>
                      <a:endParaRPr lang="en-US" sz="17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I</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dirty="0">
                          <a:effectLst/>
                        </a:rPr>
                        <a:t>You</a:t>
                      </a:r>
                      <a:endParaRPr lang="en-US" sz="17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You</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dirty="0">
                          <a:effectLst/>
                        </a:rPr>
                        <a:t>her</a:t>
                      </a:r>
                      <a:endParaRPr lang="en-US" sz="17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dirty="0">
                          <a:effectLst/>
                        </a:rPr>
                        <a:t>She</a:t>
                      </a:r>
                      <a:endParaRPr lang="en-US" sz="1700" dirty="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dirty="0">
                          <a:effectLst/>
                        </a:rPr>
                        <a:t>them</a:t>
                      </a:r>
                      <a:endParaRPr lang="en-US" sz="17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They</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dirty="0">
                          <a:effectLst/>
                        </a:rPr>
                        <a:t>us</a:t>
                      </a:r>
                      <a:endParaRPr lang="en-US" sz="17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a:effectLst/>
                        </a:rPr>
                        <a:t>We</a:t>
                      </a:r>
                      <a:endParaRPr lang="en-US" sz="170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him</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dirty="0">
                          <a:effectLst/>
                        </a:rPr>
                        <a:t>He</a:t>
                      </a:r>
                      <a:endParaRPr lang="en-US" sz="1700" dirty="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a:effectLst/>
                        </a:rPr>
                        <a:t>it</a:t>
                      </a:r>
                      <a:endParaRPr lang="en-US" sz="17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dirty="0">
                          <a:effectLst/>
                        </a:rPr>
                        <a:t>It</a:t>
                      </a:r>
                      <a:endParaRPr lang="en-US" sz="1700" dirty="0">
                        <a:effectLst/>
                        <a:latin typeface="Calibri"/>
                        <a:ea typeface="Calibri"/>
                        <a:cs typeface="Times New Roman"/>
                      </a:endParaRPr>
                    </a:p>
                  </a:txBody>
                  <a:tcPr marL="9525" marR="9525" marT="9525" marB="9525" anchor="ctr"/>
                </a:tc>
              </a:tr>
              <a:tr h="504825">
                <a:tc>
                  <a:txBody>
                    <a:bodyPr/>
                    <a:lstStyle/>
                    <a:p>
                      <a:pPr marL="0" marR="0">
                        <a:lnSpc>
                          <a:spcPct val="115000"/>
                        </a:lnSpc>
                        <a:spcBef>
                          <a:spcPts val="0"/>
                        </a:spcBef>
                        <a:spcAft>
                          <a:spcPts val="0"/>
                        </a:spcAft>
                      </a:pPr>
                      <a:r>
                        <a:rPr lang="en-US" sz="1700" dirty="0">
                          <a:effectLst/>
                        </a:rPr>
                        <a:t>whom</a:t>
                      </a:r>
                      <a:endParaRPr lang="en-US" sz="17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dirty="0">
                          <a:effectLst/>
                        </a:rPr>
                        <a:t>Who</a:t>
                      </a:r>
                      <a:endParaRPr lang="en-US" sz="1700" dirty="0">
                        <a:effectLst/>
                        <a:latin typeface="Calibri"/>
                        <a:ea typeface="Calibri"/>
                        <a:cs typeface="Times New Roman"/>
                      </a:endParaRPr>
                    </a:p>
                  </a:txBody>
                  <a:tcPr marL="9525" marR="9525" marT="9525" marB="9525" anchor="ctr"/>
                </a:tc>
              </a:tr>
            </a:tbl>
          </a:graphicData>
        </a:graphic>
      </p:graphicFrame>
    </p:spTree>
    <p:extLst>
      <p:ext uri="{BB962C8B-B14F-4D97-AF65-F5344CB8AC3E}">
        <p14:creationId xmlns:p14="http://schemas.microsoft.com/office/powerpoint/2010/main" val="22739278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667000"/>
            <a:ext cx="8229600" cy="1143000"/>
          </a:xfrm>
        </p:spPr>
        <p:txBody>
          <a:bodyPr>
            <a:normAutofit fontScale="90000"/>
          </a:bodyPr>
          <a:lstStyle/>
          <a:p>
            <a:pPr algn="r"/>
            <a:r>
              <a:rPr lang="en-US" dirty="0" smtClean="0"/>
              <a:t>Active and Passive with </a:t>
            </a:r>
            <a:br>
              <a:rPr lang="en-US" dirty="0" smtClean="0"/>
            </a:br>
            <a:r>
              <a:rPr lang="en-US" dirty="0" smtClean="0"/>
              <a:t>Modals </a:t>
            </a:r>
            <a:endParaRPr lang="en-US" dirty="0"/>
          </a:p>
        </p:txBody>
      </p:sp>
    </p:spTree>
    <p:extLst>
      <p:ext uri="{BB962C8B-B14F-4D97-AF65-F5344CB8AC3E}">
        <p14:creationId xmlns:p14="http://schemas.microsoft.com/office/powerpoint/2010/main" val="1852044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687831763"/>
              </p:ext>
            </p:extLst>
          </p:nvPr>
        </p:nvGraphicFramePr>
        <p:xfrm>
          <a:off x="457200" y="380998"/>
          <a:ext cx="8229600" cy="5446810"/>
        </p:xfrm>
        <a:graphic>
          <a:graphicData uri="http://schemas.openxmlformats.org/drawingml/2006/table">
            <a:tbl>
              <a:tblPr firstRow="1" firstCol="1" bandRow="1">
                <a:tableStyleId>{5C22544A-7EE6-4342-B048-85BDC9FD1C3A}</a:tableStyleId>
              </a:tblPr>
              <a:tblGrid>
                <a:gridCol w="1676400"/>
                <a:gridCol w="1571646"/>
                <a:gridCol w="2490777"/>
                <a:gridCol w="2490777"/>
              </a:tblGrid>
              <a:tr h="849538">
                <a:tc>
                  <a:txBody>
                    <a:bodyPr/>
                    <a:lstStyle/>
                    <a:p>
                      <a:pPr marL="0" marR="0" algn="ctr">
                        <a:lnSpc>
                          <a:spcPct val="115000"/>
                        </a:lnSpc>
                        <a:spcBef>
                          <a:spcPts val="0"/>
                        </a:spcBef>
                        <a:spcAft>
                          <a:spcPts val="0"/>
                        </a:spcAft>
                      </a:pPr>
                      <a:r>
                        <a:rPr lang="en-US" sz="1400" dirty="0">
                          <a:effectLst/>
                        </a:rPr>
                        <a:t>Modals</a:t>
                      </a:r>
                      <a:endParaRPr lang="en-US" sz="14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1400" dirty="0">
                          <a:effectLst/>
                        </a:rPr>
                        <a:t>Auxiliary Verb in Passive Voice</a:t>
                      </a:r>
                      <a:endParaRPr lang="en-US" sz="14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1400" dirty="0">
                          <a:effectLst/>
                        </a:rPr>
                        <a:t>Active Voice</a:t>
                      </a:r>
                      <a:endParaRPr lang="en-US" sz="14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1400" dirty="0">
                          <a:effectLst/>
                        </a:rPr>
                        <a:t>Passive Voice</a:t>
                      </a:r>
                      <a:endParaRPr lang="en-US" sz="1400" dirty="0">
                        <a:effectLst/>
                        <a:latin typeface="Calibri"/>
                        <a:ea typeface="Calibri"/>
                        <a:cs typeface="Times New Roman"/>
                      </a:endParaRPr>
                    </a:p>
                  </a:txBody>
                  <a:tcPr marL="9525" marR="9525" marT="9525" marB="9525" anchor="ctr"/>
                </a:tc>
              </a:tr>
              <a:tr h="574659">
                <a:tc rowSpan="3">
                  <a:txBody>
                    <a:bodyPr/>
                    <a:lstStyle/>
                    <a:p>
                      <a:pPr marL="0" marR="0">
                        <a:lnSpc>
                          <a:spcPct val="115000"/>
                        </a:lnSpc>
                        <a:spcBef>
                          <a:spcPts val="0"/>
                        </a:spcBef>
                        <a:spcAft>
                          <a:spcPts val="0"/>
                        </a:spcAft>
                      </a:pPr>
                      <a:r>
                        <a:rPr lang="en-US" sz="1400" dirty="0">
                          <a:effectLst/>
                        </a:rPr>
                        <a:t>Can/ Could</a:t>
                      </a:r>
                      <a:endParaRPr lang="en-US" sz="1400" dirty="0">
                        <a:effectLst/>
                        <a:latin typeface="Calibri"/>
                        <a:ea typeface="Calibri"/>
                        <a:cs typeface="Times New Roman"/>
                      </a:endParaRPr>
                    </a:p>
                  </a:txBody>
                  <a:tcPr marL="9525" marR="9525" marT="9525" marB="9525" anchor="ctr"/>
                </a:tc>
                <a:tc rowSpan="3">
                  <a:txBody>
                    <a:bodyPr/>
                    <a:lstStyle/>
                    <a:p>
                      <a:pPr marL="0" marR="0">
                        <a:lnSpc>
                          <a:spcPct val="115000"/>
                        </a:lnSpc>
                        <a:spcBef>
                          <a:spcPts val="0"/>
                        </a:spcBef>
                        <a:spcAft>
                          <a:spcPts val="0"/>
                        </a:spcAft>
                      </a:pPr>
                      <a:r>
                        <a:rPr lang="en-US" sz="1400" dirty="0">
                          <a:effectLst/>
                        </a:rPr>
                        <a:t>Can/Could+ be+ 3</a:t>
                      </a:r>
                      <a:r>
                        <a:rPr lang="en-US" sz="1400" baseline="30000" dirty="0">
                          <a:effectLst/>
                        </a:rPr>
                        <a:t>rd</a:t>
                      </a:r>
                      <a:r>
                        <a:rPr lang="en-US" sz="1400" dirty="0">
                          <a:effectLst/>
                        </a:rPr>
                        <a:t> verb</a:t>
                      </a:r>
                      <a:endParaRPr lang="en-US" sz="14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I can solve these sums.</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These sums can be solved by me.</a:t>
                      </a:r>
                      <a:endParaRPr lang="en-US" sz="1400">
                        <a:effectLst/>
                        <a:latin typeface="Calibri"/>
                        <a:ea typeface="Calibri"/>
                        <a:cs typeface="Times New Roman"/>
                      </a:endParaRPr>
                    </a:p>
                  </a:txBody>
                  <a:tcPr marL="9525" marR="9525" marT="9525" marB="9525" anchor="ctr"/>
                </a:tc>
              </a:tr>
              <a:tr h="574659">
                <a:tc vMerge="1">
                  <a:txBody>
                    <a:bodyPr/>
                    <a:lstStyle/>
                    <a:p>
                      <a:endParaRPr lang="en-US"/>
                    </a:p>
                  </a:txBody>
                  <a:tcPr/>
                </a:tc>
                <a:tc vMerge="1">
                  <a:txBody>
                    <a:bodyPr/>
                    <a:lstStyle/>
                    <a:p>
                      <a:endParaRPr lang="en-US"/>
                    </a:p>
                  </a:txBody>
                  <a:tcPr/>
                </a:tc>
                <a:tc>
                  <a:txBody>
                    <a:bodyPr/>
                    <a:lstStyle/>
                    <a:p>
                      <a:pPr marL="0" marR="0">
                        <a:lnSpc>
                          <a:spcPct val="115000"/>
                        </a:lnSpc>
                        <a:spcBef>
                          <a:spcPts val="0"/>
                        </a:spcBef>
                        <a:spcAft>
                          <a:spcPts val="0"/>
                        </a:spcAft>
                      </a:pPr>
                      <a:r>
                        <a:rPr lang="en-US" sz="1400">
                          <a:effectLst/>
                        </a:rPr>
                        <a:t>I cannot solve these sums.</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These sums cannot be solved by me.</a:t>
                      </a:r>
                      <a:endParaRPr lang="en-US" sz="1400">
                        <a:effectLst/>
                        <a:latin typeface="Calibri"/>
                        <a:ea typeface="Calibri"/>
                        <a:cs typeface="Times New Roman"/>
                      </a:endParaRPr>
                    </a:p>
                  </a:txBody>
                  <a:tcPr marL="9525" marR="9525" marT="9525" marB="9525" anchor="ctr"/>
                </a:tc>
              </a:tr>
              <a:tr h="574659">
                <a:tc vMerge="1">
                  <a:txBody>
                    <a:bodyPr/>
                    <a:lstStyle/>
                    <a:p>
                      <a:endParaRPr lang="en-US"/>
                    </a:p>
                  </a:txBody>
                  <a:tcPr/>
                </a:tc>
                <a:tc vMerge="1">
                  <a:txBody>
                    <a:bodyPr/>
                    <a:lstStyle/>
                    <a:p>
                      <a:endParaRPr lang="en-US"/>
                    </a:p>
                  </a:txBody>
                  <a:tcPr/>
                </a:tc>
                <a:tc>
                  <a:txBody>
                    <a:bodyPr/>
                    <a:lstStyle/>
                    <a:p>
                      <a:pPr marL="0" marR="0">
                        <a:lnSpc>
                          <a:spcPct val="115000"/>
                        </a:lnSpc>
                        <a:spcBef>
                          <a:spcPts val="0"/>
                        </a:spcBef>
                        <a:spcAft>
                          <a:spcPts val="0"/>
                        </a:spcAft>
                      </a:pPr>
                      <a:r>
                        <a:rPr lang="en-US" sz="1400">
                          <a:effectLst/>
                        </a:rPr>
                        <a:t>Can I solve these sums?</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Can these sums be solved by me?</a:t>
                      </a:r>
                      <a:endParaRPr lang="en-US" sz="1400">
                        <a:effectLst/>
                        <a:latin typeface="Calibri"/>
                        <a:ea typeface="Calibri"/>
                        <a:cs typeface="Times New Roman"/>
                      </a:endParaRPr>
                    </a:p>
                  </a:txBody>
                  <a:tcPr marL="9525" marR="9525" marT="9525" marB="9525" anchor="ctr"/>
                </a:tc>
              </a:tr>
              <a:tr h="574659">
                <a:tc>
                  <a:txBody>
                    <a:bodyPr/>
                    <a:lstStyle/>
                    <a:p>
                      <a:pPr marL="0" marR="0">
                        <a:lnSpc>
                          <a:spcPct val="115000"/>
                        </a:lnSpc>
                        <a:spcBef>
                          <a:spcPts val="0"/>
                        </a:spcBef>
                        <a:spcAft>
                          <a:spcPts val="0"/>
                        </a:spcAft>
                      </a:pPr>
                      <a:r>
                        <a:rPr lang="en-US" sz="1400">
                          <a:effectLst/>
                        </a:rPr>
                        <a:t>Has to/ Have to</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a:effectLst/>
                        </a:rPr>
                        <a:t>Has to/ Have </a:t>
                      </a:r>
                      <a:r>
                        <a:rPr lang="en-US" sz="1400" dirty="0" smtClean="0">
                          <a:effectLst/>
                        </a:rPr>
                        <a:t>to+be+3</a:t>
                      </a:r>
                      <a:r>
                        <a:rPr lang="en-US" sz="1400" baseline="30000" dirty="0" smtClean="0">
                          <a:effectLst/>
                        </a:rPr>
                        <a:t>rd</a:t>
                      </a:r>
                      <a:r>
                        <a:rPr lang="en-US" sz="1400" dirty="0" smtClean="0">
                          <a:effectLst/>
                        </a:rPr>
                        <a:t> </a:t>
                      </a:r>
                      <a:r>
                        <a:rPr lang="en-US" sz="1400" dirty="0">
                          <a:effectLst/>
                        </a:rPr>
                        <a:t>verb</a:t>
                      </a:r>
                      <a:endParaRPr lang="en-US" sz="14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He has to complete his assignment.</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His assignment has to be completed by him?</a:t>
                      </a:r>
                      <a:endParaRPr lang="en-US" sz="1400">
                        <a:effectLst/>
                        <a:latin typeface="Calibri"/>
                        <a:ea typeface="Calibri"/>
                        <a:cs typeface="Times New Roman"/>
                      </a:endParaRPr>
                    </a:p>
                  </a:txBody>
                  <a:tcPr marL="9525" marR="9525" marT="9525" marB="9525" anchor="ctr"/>
                </a:tc>
              </a:tr>
              <a:tr h="574659">
                <a:tc>
                  <a:txBody>
                    <a:bodyPr/>
                    <a:lstStyle/>
                    <a:p>
                      <a:pPr marL="0" marR="0">
                        <a:lnSpc>
                          <a:spcPct val="115000"/>
                        </a:lnSpc>
                        <a:spcBef>
                          <a:spcPts val="0"/>
                        </a:spcBef>
                        <a:spcAft>
                          <a:spcPts val="0"/>
                        </a:spcAft>
                      </a:pPr>
                      <a:r>
                        <a:rPr lang="en-US" sz="1400">
                          <a:effectLst/>
                        </a:rPr>
                        <a:t>Must</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smtClean="0">
                          <a:effectLst/>
                        </a:rPr>
                        <a:t>Must+be+3</a:t>
                      </a:r>
                      <a:r>
                        <a:rPr lang="en-US" sz="1400" baseline="30000" dirty="0" smtClean="0">
                          <a:effectLst/>
                        </a:rPr>
                        <a:t>rd</a:t>
                      </a:r>
                      <a:r>
                        <a:rPr lang="en-US" sz="1400" dirty="0" smtClean="0">
                          <a:effectLst/>
                        </a:rPr>
                        <a:t> </a:t>
                      </a:r>
                      <a:r>
                        <a:rPr lang="en-US" sz="1400" dirty="0">
                          <a:effectLst/>
                        </a:rPr>
                        <a:t>verb</a:t>
                      </a:r>
                      <a:endParaRPr lang="en-US" sz="14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a:effectLst/>
                        </a:rPr>
                        <a:t>You must learn this book.</a:t>
                      </a:r>
                      <a:endParaRPr lang="en-US" sz="14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This book must be learnt by you.</a:t>
                      </a:r>
                      <a:endParaRPr lang="en-US" sz="1400">
                        <a:effectLst/>
                        <a:latin typeface="Calibri"/>
                        <a:ea typeface="Calibri"/>
                        <a:cs typeface="Times New Roman"/>
                      </a:endParaRPr>
                    </a:p>
                  </a:txBody>
                  <a:tcPr marL="9525" marR="9525" marT="9525" marB="9525" anchor="ctr"/>
                </a:tc>
              </a:tr>
              <a:tr h="574659">
                <a:tc>
                  <a:txBody>
                    <a:bodyPr/>
                    <a:lstStyle/>
                    <a:p>
                      <a:pPr marL="0" marR="0">
                        <a:lnSpc>
                          <a:spcPct val="115000"/>
                        </a:lnSpc>
                        <a:spcBef>
                          <a:spcPts val="0"/>
                        </a:spcBef>
                        <a:spcAft>
                          <a:spcPts val="0"/>
                        </a:spcAft>
                      </a:pPr>
                      <a:r>
                        <a:rPr lang="en-US" sz="1400">
                          <a:effectLst/>
                        </a:rPr>
                        <a:t>May</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may+be+3</a:t>
                      </a:r>
                      <a:r>
                        <a:rPr lang="en-US" sz="1400" baseline="30000">
                          <a:effectLst/>
                        </a:rPr>
                        <a:t>rd</a:t>
                      </a:r>
                      <a:r>
                        <a:rPr lang="en-US" sz="1400">
                          <a:effectLst/>
                        </a:rPr>
                        <a:t> verb</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a:effectLst/>
                        </a:rPr>
                        <a:t>I may buy the book.</a:t>
                      </a:r>
                      <a:endParaRPr lang="en-US" sz="14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The book may be bought by me.</a:t>
                      </a:r>
                      <a:endParaRPr lang="en-US" sz="1400">
                        <a:effectLst/>
                        <a:latin typeface="Calibri"/>
                        <a:ea typeface="Calibri"/>
                        <a:cs typeface="Times New Roman"/>
                      </a:endParaRPr>
                    </a:p>
                  </a:txBody>
                  <a:tcPr marL="9525" marR="9525" marT="9525" marB="9525" anchor="ctr"/>
                </a:tc>
              </a:tr>
              <a:tr h="574659">
                <a:tc>
                  <a:txBody>
                    <a:bodyPr/>
                    <a:lstStyle/>
                    <a:p>
                      <a:pPr marL="0" marR="0">
                        <a:lnSpc>
                          <a:spcPct val="115000"/>
                        </a:lnSpc>
                        <a:spcBef>
                          <a:spcPts val="0"/>
                        </a:spcBef>
                        <a:spcAft>
                          <a:spcPts val="0"/>
                        </a:spcAft>
                      </a:pPr>
                      <a:r>
                        <a:rPr lang="en-US" sz="1400">
                          <a:effectLst/>
                        </a:rPr>
                        <a:t>Might</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might+ be+ 3</a:t>
                      </a:r>
                      <a:r>
                        <a:rPr lang="en-US" sz="1400" baseline="30000">
                          <a:effectLst/>
                        </a:rPr>
                        <a:t>rd</a:t>
                      </a:r>
                      <a:r>
                        <a:rPr lang="en-US" sz="1400">
                          <a:effectLst/>
                        </a:rPr>
                        <a:t> Verb</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a:effectLst/>
                        </a:rPr>
                        <a:t>They might play chess.</a:t>
                      </a:r>
                      <a:endParaRPr lang="en-US" sz="14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a:effectLst/>
                        </a:rPr>
                        <a:t>Chess might be played by them.</a:t>
                      </a:r>
                      <a:endParaRPr lang="en-US" sz="1400" dirty="0">
                        <a:effectLst/>
                        <a:latin typeface="Calibri"/>
                        <a:ea typeface="Calibri"/>
                        <a:cs typeface="Times New Roman"/>
                      </a:endParaRPr>
                    </a:p>
                  </a:txBody>
                  <a:tcPr marL="9525" marR="9525" marT="9525" marB="9525" anchor="ctr"/>
                </a:tc>
              </a:tr>
              <a:tr h="574659">
                <a:tc>
                  <a:txBody>
                    <a:bodyPr/>
                    <a:lstStyle/>
                    <a:p>
                      <a:pPr marL="0" marR="0">
                        <a:lnSpc>
                          <a:spcPct val="115000"/>
                        </a:lnSpc>
                        <a:spcBef>
                          <a:spcPts val="0"/>
                        </a:spcBef>
                        <a:spcAft>
                          <a:spcPts val="0"/>
                        </a:spcAft>
                      </a:pPr>
                      <a:r>
                        <a:rPr lang="en-US" sz="1400">
                          <a:effectLst/>
                        </a:rPr>
                        <a:t>Should</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a:effectLst/>
                        </a:rPr>
                        <a:t>should+ be+3</a:t>
                      </a:r>
                      <a:r>
                        <a:rPr lang="en-US" sz="1400" baseline="30000">
                          <a:effectLst/>
                        </a:rPr>
                        <a:t>rd</a:t>
                      </a:r>
                      <a:r>
                        <a:rPr lang="en-US" sz="1400">
                          <a:effectLst/>
                        </a:rPr>
                        <a:t> verb</a:t>
                      </a:r>
                      <a:endParaRPr lang="en-US" sz="140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a:effectLst/>
                        </a:rPr>
                        <a:t>Students should learn all lessons.</a:t>
                      </a:r>
                      <a:endParaRPr lang="en-US" sz="1400" dirty="0">
                        <a:effectLst/>
                        <a:latin typeface="Calibri"/>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400" dirty="0">
                          <a:effectLst/>
                        </a:rPr>
                        <a:t>All lessons should be learnt by students.</a:t>
                      </a:r>
                      <a:endParaRPr lang="en-US" sz="1400" dirty="0">
                        <a:effectLst/>
                        <a:latin typeface="Calibri"/>
                        <a:ea typeface="Calibri"/>
                        <a:cs typeface="Times New Roman"/>
                      </a:endParaRPr>
                    </a:p>
                  </a:txBody>
                  <a:tcPr marL="9525" marR="9525" marT="9525" marB="9525" anchor="ctr"/>
                </a:tc>
              </a:tr>
            </a:tbl>
          </a:graphicData>
        </a:graphic>
      </p:graphicFrame>
    </p:spTree>
    <p:extLst>
      <p:ext uri="{BB962C8B-B14F-4D97-AF65-F5344CB8AC3E}">
        <p14:creationId xmlns:p14="http://schemas.microsoft.com/office/powerpoint/2010/main" val="18400453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590800"/>
            <a:ext cx="8229600" cy="1143000"/>
          </a:xfrm>
        </p:spPr>
        <p:txBody>
          <a:bodyPr>
            <a:normAutofit fontScale="90000"/>
          </a:bodyPr>
          <a:lstStyle/>
          <a:p>
            <a:pPr algn="r"/>
            <a:r>
              <a:rPr lang="en-US" dirty="0" smtClean="0"/>
              <a:t>Active and Passive Voice with Imperative Sentences</a:t>
            </a:r>
            <a:endParaRPr lang="en-US" dirty="0"/>
          </a:p>
        </p:txBody>
      </p:sp>
    </p:spTree>
    <p:extLst>
      <p:ext uri="{BB962C8B-B14F-4D97-AF65-F5344CB8AC3E}">
        <p14:creationId xmlns:p14="http://schemas.microsoft.com/office/powerpoint/2010/main" val="14124396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a:t>These are the sentences in which we express our feeling and emotions like command, order, advice, and request.</a:t>
            </a:r>
          </a:p>
          <a:p>
            <a:pPr marL="109728" indent="0">
              <a:buNone/>
            </a:pPr>
            <a:endParaRPr lang="en-US" sz="2000" b="1" dirty="0" smtClean="0"/>
          </a:p>
          <a:p>
            <a:pPr marL="109728" indent="0">
              <a:buNone/>
            </a:pPr>
            <a:r>
              <a:rPr lang="en-US" sz="2000" b="1" dirty="0" smtClean="0"/>
              <a:t>Rules</a:t>
            </a:r>
          </a:p>
          <a:p>
            <a:pPr marL="109728" indent="0">
              <a:buNone/>
            </a:pPr>
            <a:endParaRPr lang="en-US" sz="1000" dirty="0"/>
          </a:p>
          <a:p>
            <a:pPr>
              <a:buFont typeface="Wingdings" panose="05000000000000000000" pitchFamily="2" charset="2"/>
              <a:buChar char="§"/>
            </a:pPr>
            <a:r>
              <a:rPr lang="en-US" sz="2000" dirty="0" smtClean="0"/>
              <a:t>Let </a:t>
            </a:r>
            <a:r>
              <a:rPr lang="en-US" sz="2000" dirty="0"/>
              <a:t>+ new object + be/Not be +past participle or 3</a:t>
            </a:r>
            <a:r>
              <a:rPr lang="en-US" sz="2000" baseline="30000" dirty="0"/>
              <a:t>rd</a:t>
            </a:r>
            <a:r>
              <a:rPr lang="en-US" sz="2000" dirty="0"/>
              <a:t> form</a:t>
            </a:r>
            <a:r>
              <a:rPr lang="en-US" sz="2000" dirty="0" smtClean="0"/>
              <a:t>.</a:t>
            </a:r>
          </a:p>
          <a:p>
            <a:pPr>
              <a:buFont typeface="Wingdings" panose="05000000000000000000" pitchFamily="2" charset="2"/>
              <a:buChar char="§"/>
            </a:pPr>
            <a:endParaRPr lang="en-US" sz="2000" dirty="0"/>
          </a:p>
          <a:p>
            <a:pPr>
              <a:buFont typeface="Wingdings" panose="05000000000000000000" pitchFamily="2" charset="2"/>
              <a:buChar char="§"/>
            </a:pPr>
            <a:r>
              <a:rPr lang="en-US" sz="2000" dirty="0" smtClean="0"/>
              <a:t>For </a:t>
            </a:r>
            <a:r>
              <a:rPr lang="en-US" sz="2000" dirty="0"/>
              <a:t>sentences containing, Request, advice and order, we will use </a:t>
            </a:r>
            <a:r>
              <a:rPr lang="en-US" sz="2000" b="1" dirty="0"/>
              <a:t>you are Requested to, advised to </a:t>
            </a:r>
            <a:r>
              <a:rPr lang="en-US" sz="2000" dirty="0"/>
              <a:t>and </a:t>
            </a:r>
            <a:r>
              <a:rPr lang="en-US" sz="2000" b="1" dirty="0"/>
              <a:t>ordered </a:t>
            </a:r>
            <a:r>
              <a:rPr lang="en-US" sz="2000" b="1" dirty="0" smtClean="0"/>
              <a:t>to.</a:t>
            </a:r>
            <a:endParaRPr lang="en-US" sz="2000" dirty="0"/>
          </a:p>
          <a:p>
            <a:endParaRPr lang="en-US" sz="2000" b="1" dirty="0" smtClean="0"/>
          </a:p>
          <a:p>
            <a:pPr>
              <a:buFont typeface="Wingdings" panose="05000000000000000000" pitchFamily="2" charset="2"/>
              <a:buChar char="ü"/>
            </a:pPr>
            <a:r>
              <a:rPr lang="en-US" sz="2000" b="1" dirty="0" smtClean="0"/>
              <a:t>Note</a:t>
            </a:r>
            <a:r>
              <a:rPr lang="en-US" sz="2000" b="1" dirty="0"/>
              <a:t>: </a:t>
            </a:r>
            <a:r>
              <a:rPr lang="en-US" sz="2000" dirty="0"/>
              <a:t>Always remove please and kind if they are given in the sentence.</a:t>
            </a:r>
          </a:p>
        </p:txBody>
      </p:sp>
      <p:sp>
        <p:nvSpPr>
          <p:cNvPr id="4" name="Title 3"/>
          <p:cNvSpPr>
            <a:spLocks noGrp="1"/>
          </p:cNvSpPr>
          <p:nvPr>
            <p:ph type="title"/>
          </p:nvPr>
        </p:nvSpPr>
        <p:spPr/>
        <p:txBody>
          <a:bodyPr>
            <a:normAutofit fontScale="90000"/>
          </a:bodyPr>
          <a:lstStyle/>
          <a:p>
            <a:r>
              <a:rPr lang="en-US" dirty="0"/>
              <a:t>Active and Passive Voice with Imperative Sentences</a:t>
            </a:r>
          </a:p>
        </p:txBody>
      </p:sp>
    </p:spTree>
    <p:extLst>
      <p:ext uri="{BB962C8B-B14F-4D97-AF65-F5344CB8AC3E}">
        <p14:creationId xmlns:p14="http://schemas.microsoft.com/office/powerpoint/2010/main" val="20391572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307252280"/>
              </p:ext>
            </p:extLst>
          </p:nvPr>
        </p:nvGraphicFramePr>
        <p:xfrm>
          <a:off x="609600" y="533402"/>
          <a:ext cx="8001000" cy="5668658"/>
        </p:xfrm>
        <a:graphic>
          <a:graphicData uri="http://schemas.openxmlformats.org/drawingml/2006/table">
            <a:tbl>
              <a:tblPr firstRow="1" bandRow="1">
                <a:tableStyleId>{5C22544A-7EE6-4342-B048-85BDC9FD1C3A}</a:tableStyleId>
              </a:tblPr>
              <a:tblGrid>
                <a:gridCol w="4000500"/>
                <a:gridCol w="4000500"/>
              </a:tblGrid>
              <a:tr h="477982">
                <a:tc>
                  <a:txBody>
                    <a:bodyPr/>
                    <a:lstStyle/>
                    <a:p>
                      <a:pPr algn="ctr"/>
                      <a:r>
                        <a:rPr lang="en-US" dirty="0" smtClean="0">
                          <a:latin typeface="+mn-lt"/>
                        </a:rPr>
                        <a:t>Active Voice</a:t>
                      </a:r>
                      <a:endParaRPr lang="en-US" dirty="0">
                        <a:latin typeface="+mn-lt"/>
                      </a:endParaRPr>
                    </a:p>
                  </a:txBody>
                  <a:tcPr anchor="ctr"/>
                </a:tc>
                <a:tc>
                  <a:txBody>
                    <a:bodyPr/>
                    <a:lstStyle/>
                    <a:p>
                      <a:pPr algn="ctr"/>
                      <a:r>
                        <a:rPr lang="en-US" dirty="0" smtClean="0">
                          <a:latin typeface="+mn-lt"/>
                        </a:rPr>
                        <a:t>Passive Voice</a:t>
                      </a:r>
                      <a:endParaRPr lang="en-US" dirty="0">
                        <a:latin typeface="+mn-lt"/>
                      </a:endParaRPr>
                    </a:p>
                  </a:txBody>
                  <a:tcPr anchor="ctr"/>
                </a:tc>
              </a:tr>
              <a:tr h="477982">
                <a:tc>
                  <a:txBody>
                    <a:bodyPr/>
                    <a:lstStyle/>
                    <a:p>
                      <a:r>
                        <a:rPr kumimoji="0" lang="en-US" sz="1700" b="1" kern="1200" dirty="0" smtClean="0">
                          <a:solidFill>
                            <a:schemeClr val="dk1"/>
                          </a:solidFill>
                          <a:effectLst/>
                          <a:latin typeface="+mn-lt"/>
                          <a:ea typeface="+mn-ea"/>
                          <a:cs typeface="+mn-cs"/>
                        </a:rPr>
                        <a:t>Shut</a:t>
                      </a:r>
                      <a:r>
                        <a:rPr kumimoji="0" lang="en-US" sz="1700" kern="1200" dirty="0" smtClean="0">
                          <a:solidFill>
                            <a:schemeClr val="dk1"/>
                          </a:solidFill>
                          <a:effectLst/>
                          <a:latin typeface="+mn-lt"/>
                          <a:ea typeface="+mn-ea"/>
                          <a:cs typeface="+mn-cs"/>
                        </a:rPr>
                        <a:t> the door.</a:t>
                      </a:r>
                      <a:endParaRPr lang="en-US" sz="1700" dirty="0">
                        <a:latin typeface="+mn-lt"/>
                      </a:endParaRPr>
                    </a:p>
                  </a:txBody>
                  <a:tcPr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a:t>
                      </a:r>
                      <a:r>
                        <a:rPr lang="en-US" sz="1700" dirty="0">
                          <a:solidFill>
                            <a:srgbClr val="000000"/>
                          </a:solidFill>
                          <a:effectLst/>
                          <a:latin typeface="+mn-lt"/>
                          <a:ea typeface="Times New Roman"/>
                          <a:cs typeface="Times New Roman"/>
                        </a:rPr>
                        <a:t> the door </a:t>
                      </a:r>
                      <a:r>
                        <a:rPr lang="en-US" sz="1700" b="1" dirty="0">
                          <a:solidFill>
                            <a:srgbClr val="000000"/>
                          </a:solidFill>
                          <a:effectLst/>
                          <a:latin typeface="+mn-lt"/>
                          <a:ea typeface="Times New Roman"/>
                          <a:cs typeface="Times New Roman"/>
                        </a:rPr>
                        <a:t>be shut</a:t>
                      </a:r>
                      <a:r>
                        <a:rPr lang="en-US" sz="1700" dirty="0">
                          <a:solidFill>
                            <a:srgbClr val="000000"/>
                          </a:solidFill>
                          <a:effectLst/>
                          <a:latin typeface="+mn-lt"/>
                          <a:ea typeface="Times New Roman"/>
                          <a:cs typeface="Times New Roman"/>
                        </a:rPr>
                        <a:t>.</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Post</a:t>
                      </a:r>
                      <a:r>
                        <a:rPr lang="en-US" sz="1700" dirty="0">
                          <a:solidFill>
                            <a:srgbClr val="000000"/>
                          </a:solidFill>
                          <a:effectLst/>
                          <a:latin typeface="+mn-lt"/>
                          <a:ea typeface="Times New Roman"/>
                          <a:cs typeface="Times New Roman"/>
                        </a:rPr>
                        <a:t> the letter at once.</a:t>
                      </a:r>
                      <a:endParaRPr lang="en-US" sz="1700" dirty="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 </a:t>
                      </a:r>
                      <a:r>
                        <a:rPr lang="en-US" sz="1700" dirty="0">
                          <a:solidFill>
                            <a:srgbClr val="000000"/>
                          </a:solidFill>
                          <a:effectLst/>
                          <a:latin typeface="+mn-lt"/>
                          <a:ea typeface="Times New Roman"/>
                          <a:cs typeface="Times New Roman"/>
                        </a:rPr>
                        <a:t>the letter </a:t>
                      </a:r>
                      <a:r>
                        <a:rPr lang="en-US" sz="1700" b="1" dirty="0">
                          <a:solidFill>
                            <a:srgbClr val="000000"/>
                          </a:solidFill>
                          <a:effectLst/>
                          <a:latin typeface="+mn-lt"/>
                          <a:ea typeface="Times New Roman"/>
                          <a:cs typeface="Times New Roman"/>
                        </a:rPr>
                        <a:t>be posted</a:t>
                      </a:r>
                      <a:r>
                        <a:rPr lang="en-US" sz="1700" dirty="0">
                          <a:solidFill>
                            <a:srgbClr val="000000"/>
                          </a:solidFill>
                          <a:effectLst/>
                          <a:latin typeface="+mn-lt"/>
                          <a:ea typeface="Times New Roman"/>
                          <a:cs typeface="Times New Roman"/>
                        </a:rPr>
                        <a:t> at once.</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dirty="0">
                          <a:solidFill>
                            <a:srgbClr val="000000"/>
                          </a:solidFill>
                          <a:effectLst/>
                          <a:latin typeface="+mn-lt"/>
                          <a:ea typeface="Times New Roman"/>
                          <a:cs typeface="Times New Roman"/>
                        </a:rPr>
                        <a:t>Always </a:t>
                      </a:r>
                      <a:r>
                        <a:rPr lang="en-US" sz="1700" b="1" dirty="0">
                          <a:solidFill>
                            <a:srgbClr val="000000"/>
                          </a:solidFill>
                          <a:effectLst/>
                          <a:latin typeface="+mn-lt"/>
                          <a:ea typeface="Times New Roman"/>
                          <a:cs typeface="Times New Roman"/>
                        </a:rPr>
                        <a:t>speak</a:t>
                      </a:r>
                      <a:r>
                        <a:rPr lang="en-US" sz="1700" dirty="0">
                          <a:solidFill>
                            <a:srgbClr val="000000"/>
                          </a:solidFill>
                          <a:effectLst/>
                          <a:latin typeface="+mn-lt"/>
                          <a:ea typeface="Times New Roman"/>
                          <a:cs typeface="Times New Roman"/>
                        </a:rPr>
                        <a:t> the truth.</a:t>
                      </a:r>
                      <a:endParaRPr lang="en-US" sz="1700" dirty="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 </a:t>
                      </a:r>
                      <a:r>
                        <a:rPr lang="en-US" sz="1700" dirty="0">
                          <a:solidFill>
                            <a:srgbClr val="000000"/>
                          </a:solidFill>
                          <a:effectLst/>
                          <a:latin typeface="+mn-lt"/>
                          <a:ea typeface="Times New Roman"/>
                          <a:cs typeface="Times New Roman"/>
                        </a:rPr>
                        <a:t>the truth always </a:t>
                      </a:r>
                      <a:r>
                        <a:rPr lang="en-US" sz="1700" b="1" dirty="0">
                          <a:solidFill>
                            <a:srgbClr val="000000"/>
                          </a:solidFill>
                          <a:effectLst/>
                          <a:latin typeface="+mn-lt"/>
                          <a:ea typeface="Times New Roman"/>
                          <a:cs typeface="Times New Roman"/>
                        </a:rPr>
                        <a:t>be spoken</a:t>
                      </a:r>
                      <a:r>
                        <a:rPr lang="en-US" sz="1700" dirty="0">
                          <a:solidFill>
                            <a:srgbClr val="000000"/>
                          </a:solidFill>
                          <a:effectLst/>
                          <a:latin typeface="+mn-lt"/>
                          <a:ea typeface="Times New Roman"/>
                          <a:cs typeface="Times New Roman"/>
                        </a:rPr>
                        <a:t>.</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Do not starve</a:t>
                      </a:r>
                      <a:r>
                        <a:rPr lang="en-US" sz="1700" dirty="0">
                          <a:solidFill>
                            <a:srgbClr val="000000"/>
                          </a:solidFill>
                          <a:effectLst/>
                          <a:latin typeface="+mn-lt"/>
                          <a:ea typeface="Times New Roman"/>
                          <a:cs typeface="Times New Roman"/>
                        </a:rPr>
                        <a:t> the cow.</a:t>
                      </a:r>
                      <a:endParaRPr lang="en-US" sz="1700" dirty="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a:t>
                      </a:r>
                      <a:r>
                        <a:rPr lang="en-US" sz="1700" dirty="0">
                          <a:solidFill>
                            <a:srgbClr val="000000"/>
                          </a:solidFill>
                          <a:effectLst/>
                          <a:latin typeface="+mn-lt"/>
                          <a:ea typeface="Times New Roman"/>
                          <a:cs typeface="Times New Roman"/>
                        </a:rPr>
                        <a:t> the cow </a:t>
                      </a:r>
                      <a:r>
                        <a:rPr lang="en-US" sz="1700" b="1" dirty="0">
                          <a:solidFill>
                            <a:srgbClr val="000000"/>
                          </a:solidFill>
                          <a:effectLst/>
                          <a:latin typeface="+mn-lt"/>
                          <a:ea typeface="Times New Roman"/>
                          <a:cs typeface="Times New Roman"/>
                        </a:rPr>
                        <a:t>not be starved</a:t>
                      </a:r>
                      <a:r>
                        <a:rPr lang="en-US" sz="1700" dirty="0">
                          <a:solidFill>
                            <a:srgbClr val="000000"/>
                          </a:solidFill>
                          <a:effectLst/>
                          <a:latin typeface="+mn-lt"/>
                          <a:ea typeface="Times New Roman"/>
                          <a:cs typeface="Times New Roman"/>
                        </a:rPr>
                        <a:t>.</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 </a:t>
                      </a:r>
                      <a:r>
                        <a:rPr lang="en-US" sz="1700" dirty="0">
                          <a:solidFill>
                            <a:srgbClr val="000000"/>
                          </a:solidFill>
                          <a:effectLst/>
                          <a:latin typeface="+mn-lt"/>
                          <a:ea typeface="Times New Roman"/>
                          <a:cs typeface="Times New Roman"/>
                        </a:rPr>
                        <a:t>him </a:t>
                      </a:r>
                      <a:r>
                        <a:rPr lang="en-US" sz="1700" b="1" dirty="0">
                          <a:solidFill>
                            <a:srgbClr val="000000"/>
                          </a:solidFill>
                          <a:effectLst/>
                          <a:latin typeface="+mn-lt"/>
                          <a:ea typeface="Times New Roman"/>
                          <a:cs typeface="Times New Roman"/>
                        </a:rPr>
                        <a:t>help</a:t>
                      </a:r>
                      <a:r>
                        <a:rPr lang="en-US" sz="1700" dirty="0">
                          <a:solidFill>
                            <a:srgbClr val="000000"/>
                          </a:solidFill>
                          <a:effectLst/>
                          <a:latin typeface="+mn-lt"/>
                          <a:ea typeface="Times New Roman"/>
                          <a:cs typeface="Times New Roman"/>
                        </a:rPr>
                        <a:t> his brother.</a:t>
                      </a:r>
                      <a:endParaRPr lang="en-US" sz="1700" dirty="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a:t>
                      </a:r>
                      <a:r>
                        <a:rPr lang="en-US" sz="1700" dirty="0">
                          <a:solidFill>
                            <a:srgbClr val="000000"/>
                          </a:solidFill>
                          <a:effectLst/>
                          <a:latin typeface="+mn-lt"/>
                          <a:ea typeface="Times New Roman"/>
                          <a:cs typeface="Times New Roman"/>
                        </a:rPr>
                        <a:t> his brother </a:t>
                      </a:r>
                      <a:r>
                        <a:rPr lang="en-US" sz="1700" b="1" dirty="0">
                          <a:solidFill>
                            <a:srgbClr val="000000"/>
                          </a:solidFill>
                          <a:effectLst/>
                          <a:latin typeface="+mn-lt"/>
                          <a:ea typeface="Times New Roman"/>
                          <a:cs typeface="Times New Roman"/>
                        </a:rPr>
                        <a:t>be helped</a:t>
                      </a:r>
                      <a:r>
                        <a:rPr lang="en-US" sz="1700" dirty="0">
                          <a:solidFill>
                            <a:srgbClr val="000000"/>
                          </a:solidFill>
                          <a:effectLst/>
                          <a:latin typeface="+mn-lt"/>
                          <a:ea typeface="Times New Roman"/>
                          <a:cs typeface="Times New Roman"/>
                        </a:rPr>
                        <a:t> by him.</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Clean</a:t>
                      </a:r>
                      <a:r>
                        <a:rPr lang="en-US" sz="1700" dirty="0">
                          <a:solidFill>
                            <a:srgbClr val="000000"/>
                          </a:solidFill>
                          <a:effectLst/>
                          <a:latin typeface="+mn-lt"/>
                          <a:ea typeface="Times New Roman"/>
                          <a:cs typeface="Times New Roman"/>
                        </a:rPr>
                        <a:t> your room.</a:t>
                      </a:r>
                      <a:endParaRPr lang="en-US" sz="1700" dirty="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a:t>
                      </a:r>
                      <a:r>
                        <a:rPr lang="en-US" sz="1700" dirty="0">
                          <a:solidFill>
                            <a:srgbClr val="000000"/>
                          </a:solidFill>
                          <a:effectLst/>
                          <a:latin typeface="+mn-lt"/>
                          <a:ea typeface="Times New Roman"/>
                          <a:cs typeface="Times New Roman"/>
                        </a:rPr>
                        <a:t> your room </a:t>
                      </a:r>
                      <a:r>
                        <a:rPr lang="en-US" sz="1700" b="1" dirty="0">
                          <a:solidFill>
                            <a:srgbClr val="000000"/>
                          </a:solidFill>
                          <a:effectLst/>
                          <a:latin typeface="+mn-lt"/>
                          <a:ea typeface="Times New Roman"/>
                          <a:cs typeface="Times New Roman"/>
                        </a:rPr>
                        <a:t>be cleaned</a:t>
                      </a:r>
                      <a:r>
                        <a:rPr lang="en-US" sz="1700" dirty="0">
                          <a:solidFill>
                            <a:srgbClr val="000000"/>
                          </a:solidFill>
                          <a:effectLst/>
                          <a:latin typeface="+mn-lt"/>
                          <a:ea typeface="Times New Roman"/>
                          <a:cs typeface="Times New Roman"/>
                        </a:rPr>
                        <a:t>.</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Learn</a:t>
                      </a:r>
                      <a:r>
                        <a:rPr lang="en-US" sz="1700" dirty="0">
                          <a:solidFill>
                            <a:srgbClr val="000000"/>
                          </a:solidFill>
                          <a:effectLst/>
                          <a:latin typeface="+mn-lt"/>
                          <a:ea typeface="Times New Roman"/>
                          <a:cs typeface="Times New Roman"/>
                        </a:rPr>
                        <a:t> your lesson.</a:t>
                      </a:r>
                      <a:endParaRPr lang="en-US" sz="1700" dirty="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Let </a:t>
                      </a:r>
                      <a:r>
                        <a:rPr lang="en-US" sz="1700" dirty="0">
                          <a:solidFill>
                            <a:srgbClr val="000000"/>
                          </a:solidFill>
                          <a:effectLst/>
                          <a:latin typeface="+mn-lt"/>
                          <a:ea typeface="Times New Roman"/>
                          <a:cs typeface="Times New Roman"/>
                        </a:rPr>
                        <a:t>your lesson </a:t>
                      </a:r>
                      <a:r>
                        <a:rPr lang="en-US" sz="1700" b="1" dirty="0">
                          <a:solidFill>
                            <a:srgbClr val="000000"/>
                          </a:solidFill>
                          <a:effectLst/>
                          <a:latin typeface="+mn-lt"/>
                          <a:ea typeface="Times New Roman"/>
                          <a:cs typeface="Times New Roman"/>
                        </a:rPr>
                        <a:t>be learnt</a:t>
                      </a:r>
                      <a:r>
                        <a:rPr lang="en-US" sz="1700" dirty="0">
                          <a:solidFill>
                            <a:srgbClr val="000000"/>
                          </a:solidFill>
                          <a:effectLst/>
                          <a:latin typeface="+mn-lt"/>
                          <a:ea typeface="Times New Roman"/>
                          <a:cs typeface="Times New Roman"/>
                        </a:rPr>
                        <a:t>.</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a:solidFill>
                            <a:srgbClr val="000000"/>
                          </a:solidFill>
                          <a:effectLst/>
                          <a:latin typeface="+mn-lt"/>
                          <a:ea typeface="Times New Roman"/>
                          <a:cs typeface="Times New Roman"/>
                        </a:rPr>
                        <a:t>Please</a:t>
                      </a:r>
                      <a:r>
                        <a:rPr lang="en-US" sz="1700">
                          <a:solidFill>
                            <a:srgbClr val="000000"/>
                          </a:solidFill>
                          <a:effectLst/>
                          <a:latin typeface="+mn-lt"/>
                          <a:ea typeface="Times New Roman"/>
                          <a:cs typeface="Times New Roman"/>
                        </a:rPr>
                        <a:t> </a:t>
                      </a:r>
                      <a:r>
                        <a:rPr lang="en-US" sz="1700" b="1">
                          <a:solidFill>
                            <a:srgbClr val="000000"/>
                          </a:solidFill>
                          <a:effectLst/>
                          <a:latin typeface="+mn-lt"/>
                          <a:ea typeface="Times New Roman"/>
                          <a:cs typeface="Times New Roman"/>
                        </a:rPr>
                        <a:t>do</a:t>
                      </a:r>
                      <a:r>
                        <a:rPr lang="en-US" sz="1700">
                          <a:solidFill>
                            <a:srgbClr val="000000"/>
                          </a:solidFill>
                          <a:effectLst/>
                          <a:latin typeface="+mn-lt"/>
                          <a:ea typeface="Times New Roman"/>
                          <a:cs typeface="Times New Roman"/>
                        </a:rPr>
                        <a:t> me a favor tonight</a:t>
                      </a:r>
                      <a:endParaRPr lang="en-US" sz="170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You are requested to</a:t>
                      </a:r>
                      <a:r>
                        <a:rPr lang="en-US" sz="1700" dirty="0">
                          <a:solidFill>
                            <a:srgbClr val="000000"/>
                          </a:solidFill>
                          <a:effectLst/>
                          <a:latin typeface="+mn-lt"/>
                          <a:ea typeface="Times New Roman"/>
                          <a:cs typeface="Times New Roman"/>
                        </a:rPr>
                        <a:t> do me a favor tonight.</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a:solidFill>
                            <a:srgbClr val="000000"/>
                          </a:solidFill>
                          <a:effectLst/>
                          <a:latin typeface="+mn-lt"/>
                          <a:ea typeface="Times New Roman"/>
                          <a:cs typeface="Times New Roman"/>
                        </a:rPr>
                        <a:t>Get out</a:t>
                      </a:r>
                      <a:r>
                        <a:rPr lang="en-US" sz="1700">
                          <a:solidFill>
                            <a:srgbClr val="000000"/>
                          </a:solidFill>
                          <a:effectLst/>
                          <a:latin typeface="+mn-lt"/>
                          <a:ea typeface="Times New Roman"/>
                          <a:cs typeface="Times New Roman"/>
                        </a:rPr>
                        <a:t> of my house.</a:t>
                      </a:r>
                      <a:endParaRPr lang="en-US" sz="170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You are ordered to </a:t>
                      </a:r>
                      <a:r>
                        <a:rPr lang="en-US" sz="1700" dirty="0">
                          <a:solidFill>
                            <a:srgbClr val="000000"/>
                          </a:solidFill>
                          <a:effectLst/>
                          <a:latin typeface="+mn-lt"/>
                          <a:ea typeface="Times New Roman"/>
                          <a:cs typeface="Times New Roman"/>
                        </a:rPr>
                        <a:t>get out of my house.</a:t>
                      </a:r>
                      <a:endParaRPr lang="en-US" sz="1700" dirty="0">
                        <a:effectLst/>
                        <a:latin typeface="+mn-lt"/>
                        <a:ea typeface="Calibri"/>
                        <a:cs typeface="Times New Roman"/>
                      </a:endParaRPr>
                    </a:p>
                  </a:txBody>
                  <a:tcPr marL="9525" marR="9525" marT="9525" marB="9525" anchor="ctr"/>
                </a:tc>
              </a:tr>
              <a:tr h="477982">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Kindly do not smoke</a:t>
                      </a:r>
                      <a:r>
                        <a:rPr lang="en-US" sz="1700" dirty="0">
                          <a:solidFill>
                            <a:srgbClr val="000000"/>
                          </a:solidFill>
                          <a:effectLst/>
                          <a:latin typeface="+mn-lt"/>
                          <a:ea typeface="Times New Roman"/>
                          <a:cs typeface="Times New Roman"/>
                        </a:rPr>
                        <a:t> in public place.</a:t>
                      </a:r>
                      <a:endParaRPr lang="en-US" sz="1700" dirty="0">
                        <a:effectLst/>
                        <a:latin typeface="+mn-lt"/>
                        <a:ea typeface="Calibri"/>
                        <a:cs typeface="Times New Roman"/>
                      </a:endParaRPr>
                    </a:p>
                  </a:txBody>
                  <a:tcPr marL="9525" marR="9525" marT="9525" marB="9525" anchor="ctr"/>
                </a:tc>
                <a:tc>
                  <a:txBody>
                    <a:bodyPr/>
                    <a:lstStyle/>
                    <a:p>
                      <a:pPr marL="0" marR="0">
                        <a:lnSpc>
                          <a:spcPct val="115000"/>
                        </a:lnSpc>
                        <a:spcBef>
                          <a:spcPts val="0"/>
                        </a:spcBef>
                        <a:spcAft>
                          <a:spcPts val="0"/>
                        </a:spcAft>
                      </a:pPr>
                      <a:r>
                        <a:rPr lang="en-US" sz="1700" b="1" dirty="0">
                          <a:solidFill>
                            <a:srgbClr val="000000"/>
                          </a:solidFill>
                          <a:effectLst/>
                          <a:latin typeface="+mn-lt"/>
                          <a:ea typeface="Times New Roman"/>
                          <a:cs typeface="Times New Roman"/>
                        </a:rPr>
                        <a:t>You are requested not to </a:t>
                      </a:r>
                      <a:r>
                        <a:rPr lang="en-US" sz="1700" dirty="0">
                          <a:solidFill>
                            <a:srgbClr val="000000"/>
                          </a:solidFill>
                          <a:effectLst/>
                          <a:latin typeface="+mn-lt"/>
                          <a:ea typeface="Times New Roman"/>
                          <a:cs typeface="Times New Roman"/>
                        </a:rPr>
                        <a:t>smoke in public place</a:t>
                      </a:r>
                      <a:endParaRPr lang="en-US" sz="1700" dirty="0">
                        <a:effectLst/>
                        <a:latin typeface="+mn-lt"/>
                        <a:ea typeface="Calibri"/>
                        <a:cs typeface="Times New Roman"/>
                      </a:endParaRPr>
                    </a:p>
                  </a:txBody>
                  <a:tcPr marL="9525" marR="9525" marT="9525" marB="9525" anchor="ctr"/>
                </a:tc>
              </a:tr>
            </a:tbl>
          </a:graphicData>
        </a:graphic>
      </p:graphicFrame>
    </p:spTree>
    <p:extLst>
      <p:ext uri="{BB962C8B-B14F-4D97-AF65-F5344CB8AC3E}">
        <p14:creationId xmlns:p14="http://schemas.microsoft.com/office/powerpoint/2010/main" val="31659790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en-US" sz="2800" b="1" u="sng" dirty="0">
                <a:solidFill>
                  <a:schemeClr val="accent1"/>
                </a:solidFill>
              </a:rPr>
              <a:t>Voice</a:t>
            </a:r>
            <a:r>
              <a:rPr lang="en-US" altLang="en-US" sz="2800" b="1" dirty="0">
                <a:solidFill>
                  <a:schemeClr val="accent1"/>
                </a:solidFill>
              </a:rPr>
              <a:t> </a:t>
            </a:r>
            <a:r>
              <a:rPr lang="en-US" altLang="en-US" sz="2800" b="1" dirty="0"/>
              <a:t>is the form a verb takes to indicate whether the subject of the verb performs or receives the action</a:t>
            </a:r>
            <a:r>
              <a:rPr lang="en-US" altLang="en-US" sz="2800" b="1" dirty="0" smtClean="0"/>
              <a:t>.</a:t>
            </a:r>
          </a:p>
          <a:p>
            <a:endParaRPr lang="en-US" altLang="en-US" sz="2800" b="1" dirty="0"/>
          </a:p>
          <a:p>
            <a:r>
              <a:rPr lang="en-US" altLang="en-US" sz="2800" b="1" dirty="0"/>
              <a:t>There are two types of voice:  </a:t>
            </a:r>
            <a:r>
              <a:rPr lang="en-US" altLang="en-US" sz="2800" b="1" dirty="0">
                <a:solidFill>
                  <a:schemeClr val="accent1"/>
                </a:solidFill>
              </a:rPr>
              <a:t>active voice </a:t>
            </a:r>
            <a:r>
              <a:rPr lang="en-US" altLang="en-US" sz="2800" b="1" dirty="0"/>
              <a:t>and </a:t>
            </a:r>
            <a:r>
              <a:rPr lang="en-US" altLang="en-US" sz="2800" b="1" dirty="0">
                <a:solidFill>
                  <a:schemeClr val="accent1"/>
                </a:solidFill>
              </a:rPr>
              <a:t>passive voice</a:t>
            </a:r>
            <a:r>
              <a:rPr lang="en-US" altLang="en-US" sz="2800" b="1" dirty="0" smtClean="0"/>
              <a:t>.</a:t>
            </a:r>
            <a:endParaRPr lang="en-US" altLang="en-US" sz="2800" b="1" dirty="0"/>
          </a:p>
        </p:txBody>
      </p:sp>
      <p:sp>
        <p:nvSpPr>
          <p:cNvPr id="3" name="Title 2"/>
          <p:cNvSpPr>
            <a:spLocks noGrp="1"/>
          </p:cNvSpPr>
          <p:nvPr>
            <p:ph type="title"/>
          </p:nvPr>
        </p:nvSpPr>
        <p:spPr/>
        <p:txBody>
          <a:bodyPr/>
          <a:lstStyle/>
          <a:p>
            <a:r>
              <a:rPr lang="en-US" sz="4000" dirty="0">
                <a:solidFill>
                  <a:schemeClr val="tx2">
                    <a:satMod val="200000"/>
                  </a:schemeClr>
                </a:solidFill>
              </a:rPr>
              <a:t>Verbs and Voice</a:t>
            </a:r>
            <a:endParaRPr lang="en-US" dirty="0"/>
          </a:p>
        </p:txBody>
      </p:sp>
    </p:spTree>
    <p:extLst>
      <p:ext uri="{BB962C8B-B14F-4D97-AF65-F5344CB8AC3E}">
        <p14:creationId xmlns:p14="http://schemas.microsoft.com/office/powerpoint/2010/main" val="22588902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r>
              <a:rPr lang="en-US" sz="1800" dirty="0"/>
              <a:t>First of all, find subject, object and the main verb it means find </a:t>
            </a:r>
            <a:r>
              <a:rPr lang="en-US" sz="1800" dirty="0" smtClean="0"/>
              <a:t>SVO. </a:t>
            </a:r>
            <a:endParaRPr lang="en-US" sz="1800" dirty="0"/>
          </a:p>
          <a:p>
            <a:pPr lvl="0"/>
            <a:endParaRPr lang="en-US" sz="1800" dirty="0" smtClean="0"/>
          </a:p>
          <a:p>
            <a:pPr lvl="0"/>
            <a:r>
              <a:rPr lang="en-US" sz="1800" dirty="0" smtClean="0"/>
              <a:t>Convert </a:t>
            </a:r>
            <a:r>
              <a:rPr lang="en-US" sz="1800" dirty="0"/>
              <a:t>the object into subject.</a:t>
            </a:r>
          </a:p>
          <a:p>
            <a:pPr lvl="0"/>
            <a:endParaRPr lang="en-US" sz="1800" dirty="0" smtClean="0"/>
          </a:p>
          <a:p>
            <a:pPr lvl="0"/>
            <a:r>
              <a:rPr lang="en-US" sz="1800" dirty="0" smtClean="0"/>
              <a:t>Use </a:t>
            </a:r>
            <a:r>
              <a:rPr lang="en-US" sz="1800" dirty="0"/>
              <a:t>the suitable helping verb or auxiliary verb according to the tense. If helping verb is given, use verb as it is. But note that the helping verb used should be according to the object</a:t>
            </a:r>
            <a:r>
              <a:rPr lang="en-US" sz="1800" dirty="0" smtClean="0"/>
              <a:t>.</a:t>
            </a:r>
          </a:p>
          <a:p>
            <a:pPr lvl="0"/>
            <a:endParaRPr lang="en-US" sz="1800" dirty="0" smtClean="0"/>
          </a:p>
          <a:p>
            <a:pPr lvl="0"/>
            <a:r>
              <a:rPr lang="en-US" sz="1800" dirty="0" smtClean="0"/>
              <a:t>Use </a:t>
            </a:r>
            <a:r>
              <a:rPr lang="en-US" sz="1800" dirty="0"/>
              <a:t>the </a:t>
            </a:r>
            <a:r>
              <a:rPr lang="en-US" sz="1800" dirty="0" smtClean="0"/>
              <a:t>preposition </a:t>
            </a:r>
            <a:r>
              <a:rPr lang="en-US" sz="1800" dirty="0"/>
              <a:t>“by”.</a:t>
            </a:r>
          </a:p>
          <a:p>
            <a:pPr lvl="0"/>
            <a:endParaRPr lang="en-US" sz="1800" dirty="0" smtClean="0"/>
          </a:p>
          <a:p>
            <a:pPr lvl="0"/>
            <a:r>
              <a:rPr lang="en-US" sz="1800" dirty="0" smtClean="0"/>
              <a:t>Convert </a:t>
            </a:r>
            <a:r>
              <a:rPr lang="en-US" sz="1800" dirty="0"/>
              <a:t>the subject into object.</a:t>
            </a:r>
          </a:p>
          <a:p>
            <a:pPr marL="109728" indent="0">
              <a:buNone/>
            </a:pPr>
            <a:endParaRPr lang="en-US" dirty="0"/>
          </a:p>
        </p:txBody>
      </p:sp>
      <p:sp>
        <p:nvSpPr>
          <p:cNvPr id="4" name="Title 3"/>
          <p:cNvSpPr>
            <a:spLocks noGrp="1"/>
          </p:cNvSpPr>
          <p:nvPr>
            <p:ph type="title"/>
          </p:nvPr>
        </p:nvSpPr>
        <p:spPr/>
        <p:txBody>
          <a:bodyPr>
            <a:normAutofit fontScale="90000"/>
          </a:bodyPr>
          <a:lstStyle/>
          <a:p>
            <a:r>
              <a:rPr lang="en-US" dirty="0" smtClean="0"/>
              <a:t>Some Basic Rules of Active and Passive Voice</a:t>
            </a:r>
            <a:endParaRPr lang="en-US" dirty="0"/>
          </a:p>
        </p:txBody>
      </p:sp>
    </p:spTree>
    <p:extLst>
      <p:ext uri="{BB962C8B-B14F-4D97-AF65-F5344CB8AC3E}">
        <p14:creationId xmlns:p14="http://schemas.microsoft.com/office/powerpoint/2010/main" val="27259576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en-US" sz="2800" b="1" u="sng" dirty="0">
                <a:solidFill>
                  <a:schemeClr val="accent1"/>
                </a:solidFill>
              </a:rPr>
              <a:t>Active Voice</a:t>
            </a:r>
            <a:r>
              <a:rPr lang="en-US" altLang="en-US" sz="2800" b="1" dirty="0">
                <a:solidFill>
                  <a:schemeClr val="accent1"/>
                </a:solidFill>
              </a:rPr>
              <a:t> </a:t>
            </a:r>
            <a:r>
              <a:rPr lang="en-US" altLang="en-US" sz="2800" b="1" dirty="0"/>
              <a:t>– indicates that the subject of the verb is acting</a:t>
            </a:r>
          </a:p>
          <a:p>
            <a:pPr>
              <a:buFont typeface="Wingdings" pitchFamily="2" charset="2"/>
              <a:buNone/>
            </a:pPr>
            <a:endParaRPr lang="en-US" altLang="en-US" sz="2800" b="1" dirty="0"/>
          </a:p>
          <a:p>
            <a:r>
              <a:rPr lang="en-US" altLang="en-US" sz="2800" b="1" dirty="0"/>
              <a:t>Because the subject does or "acts upon" the verb in such sentences, the sentences are said to be in the </a:t>
            </a:r>
            <a:r>
              <a:rPr lang="en-US" altLang="en-US" sz="2800" b="1" i="1" dirty="0">
                <a:solidFill>
                  <a:schemeClr val="accent1"/>
                </a:solidFill>
              </a:rPr>
              <a:t>active voice</a:t>
            </a:r>
            <a:r>
              <a:rPr lang="en-US" altLang="en-US" sz="2800" b="1" dirty="0"/>
              <a:t>.</a:t>
            </a:r>
          </a:p>
          <a:p>
            <a:endParaRPr lang="en-US" dirty="0"/>
          </a:p>
        </p:txBody>
      </p:sp>
      <p:sp>
        <p:nvSpPr>
          <p:cNvPr id="3" name="Title 2"/>
          <p:cNvSpPr>
            <a:spLocks noGrp="1"/>
          </p:cNvSpPr>
          <p:nvPr>
            <p:ph type="title"/>
          </p:nvPr>
        </p:nvSpPr>
        <p:spPr/>
        <p:txBody>
          <a:bodyPr/>
          <a:lstStyle/>
          <a:p>
            <a:r>
              <a:rPr lang="en-US" dirty="0">
                <a:solidFill>
                  <a:schemeClr val="tx2">
                    <a:satMod val="200000"/>
                  </a:schemeClr>
                </a:solidFill>
              </a:rPr>
              <a:t>Active Voice</a:t>
            </a:r>
            <a:endParaRPr lang="en-US" dirty="0"/>
          </a:p>
        </p:txBody>
      </p:sp>
    </p:spTree>
    <p:extLst>
      <p:ext uri="{BB962C8B-B14F-4D97-AF65-F5344CB8AC3E}">
        <p14:creationId xmlns:p14="http://schemas.microsoft.com/office/powerpoint/2010/main" val="2489441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indent="-457200"/>
            <a:r>
              <a:rPr lang="en-US" dirty="0"/>
              <a:t>In active sentences, the subject is active or the subject performs the actions.</a:t>
            </a:r>
          </a:p>
          <a:p>
            <a:pPr marL="0" indent="0">
              <a:buNone/>
            </a:pPr>
            <a:r>
              <a:rPr lang="en-US" b="1" dirty="0"/>
              <a:t>For example</a:t>
            </a:r>
            <a:endParaRPr lang="en-US" dirty="0"/>
          </a:p>
          <a:p>
            <a:pPr>
              <a:buFont typeface="Wingdings" panose="05000000000000000000" pitchFamily="2" charset="2"/>
              <a:buChar char="§"/>
            </a:pPr>
            <a:r>
              <a:rPr lang="en-US" dirty="0"/>
              <a:t>The cow (</a:t>
            </a:r>
            <a:r>
              <a:rPr lang="en-US" b="1" dirty="0"/>
              <a:t>Subject</a:t>
            </a:r>
            <a:r>
              <a:rPr lang="en-US" dirty="0"/>
              <a:t>) is eating (</a:t>
            </a:r>
            <a:r>
              <a:rPr lang="en-US" b="1" dirty="0"/>
              <a:t>Verb</a:t>
            </a:r>
            <a:r>
              <a:rPr lang="en-US" dirty="0"/>
              <a:t>) grass (</a:t>
            </a:r>
            <a:r>
              <a:rPr lang="en-US" b="1" dirty="0"/>
              <a:t>Object</a:t>
            </a:r>
            <a:r>
              <a:rPr lang="en-US" dirty="0" smtClean="0"/>
              <a:t>).		—</a:t>
            </a:r>
            <a:r>
              <a:rPr lang="en-US" b="1" dirty="0"/>
              <a:t>Active </a:t>
            </a:r>
            <a:r>
              <a:rPr lang="en-US" b="1" dirty="0" smtClean="0"/>
              <a:t>Voice</a:t>
            </a:r>
            <a:endParaRPr lang="en-US" dirty="0"/>
          </a:p>
          <a:p>
            <a:pPr>
              <a:buFont typeface="Wingdings" panose="05000000000000000000" pitchFamily="2" charset="2"/>
              <a:buChar char="§"/>
            </a:pPr>
            <a:r>
              <a:rPr lang="en-US" b="1" dirty="0" smtClean="0"/>
              <a:t>Kristy </a:t>
            </a:r>
            <a:r>
              <a:rPr lang="en-US" b="1" dirty="0"/>
              <a:t>will give a book report to the class</a:t>
            </a:r>
            <a:r>
              <a:rPr lang="en-US" b="1" dirty="0" smtClean="0"/>
              <a:t>.</a:t>
            </a:r>
            <a:endParaRPr lang="en-US" b="1" dirty="0"/>
          </a:p>
          <a:p>
            <a:pPr marL="768096" lvl="2" indent="0">
              <a:buNone/>
              <a:defRPr/>
            </a:pPr>
            <a:r>
              <a:rPr lang="en-US" b="1" i="1" dirty="0"/>
              <a:t>Kristy (</a:t>
            </a:r>
            <a:r>
              <a:rPr lang="en-US" b="1" i="1" dirty="0">
                <a:solidFill>
                  <a:schemeClr val="accent1"/>
                </a:solidFill>
              </a:rPr>
              <a:t>subject</a:t>
            </a:r>
            <a:r>
              <a:rPr lang="en-US" b="1" i="1" dirty="0"/>
              <a:t>) is doing the giving (</a:t>
            </a:r>
            <a:r>
              <a:rPr lang="en-US" b="1" i="1" dirty="0" smtClean="0">
                <a:solidFill>
                  <a:schemeClr val="accent1"/>
                </a:solidFill>
              </a:rPr>
              <a:t>verb</a:t>
            </a:r>
            <a:r>
              <a:rPr lang="en-US" b="1" i="1" dirty="0" smtClean="0"/>
              <a:t>)</a:t>
            </a:r>
            <a:endParaRPr lang="en-US" b="1" i="1" dirty="0"/>
          </a:p>
          <a:p>
            <a:pPr marL="411480">
              <a:buFont typeface="Wingdings"/>
              <a:buChar char=""/>
              <a:defRPr/>
            </a:pPr>
            <a:endParaRPr lang="en-US" b="1" dirty="0"/>
          </a:p>
          <a:p>
            <a:pPr marL="0" indent="0">
              <a:buNone/>
            </a:pPr>
            <a:endParaRPr lang="en-US" dirty="0"/>
          </a:p>
        </p:txBody>
      </p:sp>
      <p:sp>
        <p:nvSpPr>
          <p:cNvPr id="2" name="Title 1"/>
          <p:cNvSpPr>
            <a:spLocks noGrp="1"/>
          </p:cNvSpPr>
          <p:nvPr>
            <p:ph type="title"/>
          </p:nvPr>
        </p:nvSpPr>
        <p:spPr/>
        <p:txBody>
          <a:bodyPr/>
          <a:lstStyle/>
          <a:p>
            <a:r>
              <a:rPr lang="en-US" dirty="0" smtClean="0"/>
              <a:t>Active Voice</a:t>
            </a:r>
            <a:endParaRPr lang="en-US" dirty="0"/>
          </a:p>
        </p:txBody>
      </p:sp>
    </p:spTree>
    <p:extLst>
      <p:ext uri="{BB962C8B-B14F-4D97-AF65-F5344CB8AC3E}">
        <p14:creationId xmlns:p14="http://schemas.microsoft.com/office/powerpoint/2010/main" val="18974903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70037"/>
            <a:ext cx="8229600" cy="4525963"/>
          </a:xfrm>
        </p:spPr>
        <p:txBody>
          <a:bodyPr/>
          <a:lstStyle/>
          <a:p>
            <a:r>
              <a:rPr lang="en-US" altLang="en-US" dirty="0"/>
              <a:t>In a </a:t>
            </a:r>
            <a:r>
              <a:rPr lang="en-US" altLang="en-US" b="1" dirty="0">
                <a:solidFill>
                  <a:schemeClr val="accent1"/>
                </a:solidFill>
              </a:rPr>
              <a:t>passive voice sentence</a:t>
            </a:r>
            <a:r>
              <a:rPr lang="en-US" altLang="en-US" b="1" dirty="0"/>
              <a:t>, </a:t>
            </a:r>
            <a:r>
              <a:rPr lang="en-US" altLang="en-US" dirty="0"/>
              <a:t>the subject and object flip-flop. The subject becomes the passive recipient of the action.</a:t>
            </a:r>
          </a:p>
          <a:p>
            <a:endParaRPr lang="en-US" altLang="en-US" dirty="0"/>
          </a:p>
          <a:p>
            <a:r>
              <a:rPr lang="en-US" altLang="en-US" dirty="0"/>
              <a:t>Because the subject is being "acted upon" (or is </a:t>
            </a:r>
            <a:r>
              <a:rPr lang="en-US" altLang="en-US" i="1" dirty="0"/>
              <a:t>passive</a:t>
            </a:r>
            <a:r>
              <a:rPr lang="en-US" altLang="en-US" dirty="0"/>
              <a:t>), such sentences are said to be in the </a:t>
            </a:r>
            <a:r>
              <a:rPr lang="en-US" altLang="en-US" b="1" dirty="0">
                <a:solidFill>
                  <a:schemeClr val="accent1"/>
                </a:solidFill>
              </a:rPr>
              <a:t>passive voice</a:t>
            </a:r>
            <a:r>
              <a:rPr lang="en-US" altLang="en-US" dirty="0"/>
              <a:t>.</a:t>
            </a:r>
          </a:p>
          <a:p>
            <a:pPr marL="109728" indent="0">
              <a:buNone/>
            </a:pPr>
            <a:endParaRPr lang="en-US" dirty="0"/>
          </a:p>
        </p:txBody>
      </p:sp>
      <p:sp>
        <p:nvSpPr>
          <p:cNvPr id="3" name="Title 2"/>
          <p:cNvSpPr>
            <a:spLocks noGrp="1"/>
          </p:cNvSpPr>
          <p:nvPr>
            <p:ph type="title"/>
          </p:nvPr>
        </p:nvSpPr>
        <p:spPr/>
        <p:txBody>
          <a:bodyPr/>
          <a:lstStyle/>
          <a:p>
            <a:r>
              <a:rPr lang="en-US" dirty="0" smtClean="0"/>
              <a:t>Passive Voice</a:t>
            </a:r>
            <a:endParaRPr lang="en-US" dirty="0"/>
          </a:p>
        </p:txBody>
      </p:sp>
    </p:spTree>
    <p:extLst>
      <p:ext uri="{BB962C8B-B14F-4D97-AF65-F5344CB8AC3E}">
        <p14:creationId xmlns:p14="http://schemas.microsoft.com/office/powerpoint/2010/main" val="24373433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457200" indent="-457200"/>
            <a:r>
              <a:rPr lang="en-US" dirty="0"/>
              <a:t>In passive sentences, the subject is no longer active or the subject is acted upon by the </a:t>
            </a:r>
            <a:r>
              <a:rPr lang="en-US" dirty="0" smtClean="0"/>
              <a:t>verb.</a:t>
            </a:r>
            <a:endParaRPr lang="en-US" dirty="0"/>
          </a:p>
          <a:p>
            <a:pPr marL="0" indent="0">
              <a:buNone/>
            </a:pPr>
            <a:r>
              <a:rPr lang="en-US" b="1" dirty="0"/>
              <a:t>For example</a:t>
            </a:r>
            <a:endParaRPr lang="en-US" dirty="0"/>
          </a:p>
          <a:p>
            <a:pPr>
              <a:buFont typeface="Wingdings" panose="05000000000000000000" pitchFamily="2" charset="2"/>
              <a:buChar char="§"/>
            </a:pPr>
            <a:r>
              <a:rPr lang="en-US" dirty="0"/>
              <a:t>Grass (</a:t>
            </a:r>
            <a:r>
              <a:rPr lang="en-US" b="1" dirty="0"/>
              <a:t>Subject</a:t>
            </a:r>
            <a:r>
              <a:rPr lang="en-US" dirty="0"/>
              <a:t>) is being eaten (</a:t>
            </a:r>
            <a:r>
              <a:rPr lang="en-US" b="1" dirty="0"/>
              <a:t>Verb</a:t>
            </a:r>
            <a:r>
              <a:rPr lang="en-US" dirty="0"/>
              <a:t>) by the cow (</a:t>
            </a:r>
            <a:r>
              <a:rPr lang="en-US" b="1" dirty="0"/>
              <a:t>Object</a:t>
            </a:r>
            <a:r>
              <a:rPr lang="en-US" dirty="0"/>
              <a:t>).—</a:t>
            </a:r>
            <a:r>
              <a:rPr lang="en-US" b="1" dirty="0"/>
              <a:t>Passive </a:t>
            </a:r>
            <a:r>
              <a:rPr lang="en-US" b="1" dirty="0" smtClean="0"/>
              <a:t>Voice</a:t>
            </a:r>
          </a:p>
          <a:p>
            <a:pPr>
              <a:buFont typeface="Wingdings" panose="05000000000000000000" pitchFamily="2" charset="2"/>
              <a:buChar char="§"/>
            </a:pPr>
            <a:r>
              <a:rPr lang="en-US" altLang="en-US" dirty="0"/>
              <a:t>A book report will be given by Kristy to the class.</a:t>
            </a:r>
          </a:p>
          <a:p>
            <a:pPr lvl="1"/>
            <a:r>
              <a:rPr lang="en-US" altLang="en-US" b="1" i="1" dirty="0"/>
              <a:t>Report (</a:t>
            </a:r>
            <a:r>
              <a:rPr lang="en-US" altLang="en-US" b="1" i="1" dirty="0">
                <a:solidFill>
                  <a:schemeClr val="accent1"/>
                </a:solidFill>
              </a:rPr>
              <a:t>subject</a:t>
            </a:r>
            <a:r>
              <a:rPr lang="en-US" altLang="en-US" b="1" i="1" dirty="0"/>
              <a:t>) will be given (</a:t>
            </a:r>
            <a:r>
              <a:rPr lang="en-US" altLang="en-US" b="1" i="1" dirty="0">
                <a:solidFill>
                  <a:schemeClr val="accent1"/>
                </a:solidFill>
              </a:rPr>
              <a:t>verb</a:t>
            </a:r>
            <a:r>
              <a:rPr lang="en-US" altLang="en-US" b="1" i="1" dirty="0"/>
              <a:t>).</a:t>
            </a:r>
          </a:p>
          <a:p>
            <a:pPr>
              <a:buFont typeface="Wingdings" panose="05000000000000000000" pitchFamily="2" charset="2"/>
              <a:buChar char="§"/>
            </a:pPr>
            <a:endParaRPr lang="en-US" b="1" dirty="0"/>
          </a:p>
          <a:p>
            <a:pPr>
              <a:buFont typeface="Wingdings" panose="05000000000000000000" pitchFamily="2" charset="2"/>
              <a:buChar char="§"/>
            </a:pPr>
            <a:endParaRPr lang="en-US" dirty="0"/>
          </a:p>
          <a:p>
            <a:pPr marL="0" indent="0">
              <a:buNone/>
            </a:pPr>
            <a:endParaRPr lang="en-US" dirty="0"/>
          </a:p>
        </p:txBody>
      </p:sp>
      <p:sp>
        <p:nvSpPr>
          <p:cNvPr id="2" name="Title 1"/>
          <p:cNvSpPr>
            <a:spLocks noGrp="1"/>
          </p:cNvSpPr>
          <p:nvPr>
            <p:ph type="title"/>
          </p:nvPr>
        </p:nvSpPr>
        <p:spPr/>
        <p:txBody>
          <a:bodyPr>
            <a:normAutofit/>
          </a:bodyPr>
          <a:lstStyle/>
          <a:p>
            <a:r>
              <a:rPr lang="en-US" dirty="0" smtClean="0"/>
              <a:t>Passive Voice</a:t>
            </a:r>
            <a:endParaRPr lang="en-US" dirty="0"/>
          </a:p>
        </p:txBody>
      </p:sp>
    </p:spTree>
    <p:extLst>
      <p:ext uri="{BB962C8B-B14F-4D97-AF65-F5344CB8AC3E}">
        <p14:creationId xmlns:p14="http://schemas.microsoft.com/office/powerpoint/2010/main" val="33342304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514600"/>
            <a:ext cx="8229600" cy="1143000"/>
          </a:xfrm>
        </p:spPr>
        <p:txBody>
          <a:bodyPr/>
          <a:lstStyle/>
          <a:p>
            <a:pPr algn="r"/>
            <a:r>
              <a:rPr lang="en-US" dirty="0" smtClean="0"/>
              <a:t>Reasons to Use Active Voice</a:t>
            </a:r>
            <a:endParaRPr lang="en-US" dirty="0"/>
          </a:p>
        </p:txBody>
      </p:sp>
    </p:spTree>
    <p:extLst>
      <p:ext uri="{BB962C8B-B14F-4D97-AF65-F5344CB8AC3E}">
        <p14:creationId xmlns:p14="http://schemas.microsoft.com/office/powerpoint/2010/main" val="19478563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en-US" dirty="0"/>
              <a:t>Most writers prefer to use active voice because it is more direct. </a:t>
            </a:r>
          </a:p>
          <a:p>
            <a:r>
              <a:rPr lang="en-US" altLang="en-US" b="1" dirty="0">
                <a:solidFill>
                  <a:schemeClr val="accent1"/>
                </a:solidFill>
              </a:rPr>
              <a:t>Compare</a:t>
            </a:r>
            <a:endParaRPr lang="en-US" altLang="en-US" b="1" dirty="0"/>
          </a:p>
          <a:p>
            <a:pPr lvl="1"/>
            <a:r>
              <a:rPr lang="en-US" altLang="en-US" sz="3200" b="1" i="1" dirty="0">
                <a:solidFill>
                  <a:schemeClr val="accent1"/>
                </a:solidFill>
              </a:rPr>
              <a:t>Active</a:t>
            </a:r>
            <a:r>
              <a:rPr lang="en-US" altLang="en-US" sz="3200" b="1" dirty="0"/>
              <a:t>: </a:t>
            </a:r>
            <a:r>
              <a:rPr lang="en-US" altLang="en-US" sz="3200" dirty="0"/>
              <a:t>The waiter dropped the tray of food.</a:t>
            </a:r>
          </a:p>
          <a:p>
            <a:pPr lvl="1"/>
            <a:r>
              <a:rPr lang="en-US" altLang="en-US" sz="3200" b="1" i="1" dirty="0">
                <a:solidFill>
                  <a:schemeClr val="accent1"/>
                </a:solidFill>
              </a:rPr>
              <a:t>Passive</a:t>
            </a:r>
            <a:r>
              <a:rPr lang="en-US" altLang="en-US" sz="3200" b="1" dirty="0"/>
              <a:t>: </a:t>
            </a:r>
            <a:r>
              <a:rPr lang="en-US" altLang="en-US" sz="3200" dirty="0"/>
              <a:t>The tray of food was dropped by the waiter</a:t>
            </a:r>
            <a:r>
              <a:rPr lang="en-US" altLang="en-US" sz="3200" dirty="0" smtClean="0"/>
              <a:t>.</a:t>
            </a:r>
            <a:endParaRPr lang="en-US" altLang="en-US" sz="3200" dirty="0"/>
          </a:p>
        </p:txBody>
      </p:sp>
      <p:sp>
        <p:nvSpPr>
          <p:cNvPr id="4" name="Title 3"/>
          <p:cNvSpPr>
            <a:spLocks noGrp="1"/>
          </p:cNvSpPr>
          <p:nvPr>
            <p:ph type="title"/>
          </p:nvPr>
        </p:nvSpPr>
        <p:spPr/>
        <p:txBody>
          <a:bodyPr>
            <a:normAutofit fontScale="90000"/>
          </a:bodyPr>
          <a:lstStyle/>
          <a:p>
            <a:r>
              <a:rPr lang="en-US" dirty="0" smtClean="0"/>
              <a:t>Reasons to Use the Active Voice</a:t>
            </a:r>
            <a:endParaRPr lang="en-US" dirty="0"/>
          </a:p>
        </p:txBody>
      </p:sp>
    </p:spTree>
    <p:extLst>
      <p:ext uri="{BB962C8B-B14F-4D97-AF65-F5344CB8AC3E}">
        <p14:creationId xmlns:p14="http://schemas.microsoft.com/office/powerpoint/2010/main" val="895316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411480">
              <a:buFont typeface="Wingdings"/>
              <a:buChar char=""/>
              <a:defRPr/>
            </a:pPr>
            <a:r>
              <a:rPr lang="en-US" dirty="0"/>
              <a:t>The active voice is less awkward and clearly states relationship between subject and action.</a:t>
            </a:r>
          </a:p>
          <a:p>
            <a:pPr marL="411480">
              <a:buFont typeface="Wingdings"/>
              <a:buChar char=""/>
              <a:defRPr/>
            </a:pPr>
            <a:r>
              <a:rPr lang="en-US" b="1" dirty="0">
                <a:solidFill>
                  <a:schemeClr val="accent1"/>
                </a:solidFill>
              </a:rPr>
              <a:t>Compare</a:t>
            </a:r>
            <a:endParaRPr lang="en-US" sz="2400" b="1" dirty="0"/>
          </a:p>
          <a:p>
            <a:pPr marL="740664" lvl="1" fontAlgn="auto">
              <a:spcAft>
                <a:spcPts val="0"/>
              </a:spcAft>
              <a:buFont typeface="Wingdings"/>
              <a:buChar char=""/>
              <a:defRPr/>
            </a:pPr>
            <a:r>
              <a:rPr lang="en-US" b="1" dirty="0">
                <a:solidFill>
                  <a:schemeClr val="accent1"/>
                </a:solidFill>
              </a:rPr>
              <a:t>Passive</a:t>
            </a:r>
            <a:r>
              <a:rPr lang="en-US" b="1" dirty="0"/>
              <a:t>:</a:t>
            </a:r>
            <a:r>
              <a:rPr lang="en-US" dirty="0"/>
              <a:t> Your request for funding has been denied by the review committee.</a:t>
            </a:r>
          </a:p>
          <a:p>
            <a:pPr marL="740664" lvl="1" fontAlgn="auto">
              <a:spcAft>
                <a:spcPts val="0"/>
              </a:spcAft>
              <a:buFont typeface="Wingdings"/>
              <a:buChar char=""/>
              <a:defRPr/>
            </a:pPr>
            <a:r>
              <a:rPr lang="en-US" b="1" dirty="0">
                <a:solidFill>
                  <a:schemeClr val="accent1"/>
                </a:solidFill>
              </a:rPr>
              <a:t>Active</a:t>
            </a:r>
            <a:r>
              <a:rPr lang="en-US" b="1" dirty="0"/>
              <a:t>:</a:t>
            </a:r>
            <a:r>
              <a:rPr lang="en-US" dirty="0"/>
              <a:t> The review committee denied your request for funding.</a:t>
            </a:r>
            <a:endParaRPr lang="en-US" sz="2200" dirty="0"/>
          </a:p>
          <a:p>
            <a:pPr marL="411480">
              <a:buFont typeface="Wingdings"/>
              <a:buChar char=""/>
              <a:defRPr/>
            </a:pPr>
            <a:r>
              <a:rPr lang="en-US" dirty="0"/>
              <a:t>The active voice sentence pattern propels the reader forward through your writing thus avoiding weak prose.</a:t>
            </a:r>
          </a:p>
        </p:txBody>
      </p:sp>
      <p:sp>
        <p:nvSpPr>
          <p:cNvPr id="4" name="Title 3"/>
          <p:cNvSpPr>
            <a:spLocks noGrp="1"/>
          </p:cNvSpPr>
          <p:nvPr>
            <p:ph type="title"/>
          </p:nvPr>
        </p:nvSpPr>
        <p:spPr/>
        <p:txBody>
          <a:bodyPr>
            <a:normAutofit fontScale="90000"/>
          </a:bodyPr>
          <a:lstStyle/>
          <a:p>
            <a:r>
              <a:rPr lang="en-US" dirty="0" smtClean="0"/>
              <a:t>Reasons to Use the Active Voice</a:t>
            </a:r>
            <a:endParaRPr lang="en-US" dirty="0"/>
          </a:p>
        </p:txBody>
      </p:sp>
    </p:spTree>
    <p:extLst>
      <p:ext uri="{BB962C8B-B14F-4D97-AF65-F5344CB8AC3E}">
        <p14:creationId xmlns:p14="http://schemas.microsoft.com/office/powerpoint/2010/main" val="36759470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693</TotalTime>
  <Words>983</Words>
  <Application>Microsoft Office PowerPoint</Application>
  <PresentationFormat>On-screen Show (4:3)</PresentationFormat>
  <Paragraphs>155</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Calibri</vt:lpstr>
      <vt:lpstr>Lucida Sans Unicode</vt:lpstr>
      <vt:lpstr>Times New Roman</vt:lpstr>
      <vt:lpstr>Verdana</vt:lpstr>
      <vt:lpstr>Wingdings</vt:lpstr>
      <vt:lpstr>Wingdings 2</vt:lpstr>
      <vt:lpstr>Wingdings 3</vt:lpstr>
      <vt:lpstr>Concourse</vt:lpstr>
      <vt:lpstr>Active &amp; Passive Voice</vt:lpstr>
      <vt:lpstr>Verbs and Voice</vt:lpstr>
      <vt:lpstr>Active Voice</vt:lpstr>
      <vt:lpstr>Active Voice</vt:lpstr>
      <vt:lpstr>Passive Voice</vt:lpstr>
      <vt:lpstr>Passive Voice</vt:lpstr>
      <vt:lpstr>Reasons to Use Active Voice</vt:lpstr>
      <vt:lpstr>Reasons to Use the Active Voice</vt:lpstr>
      <vt:lpstr>Reasons to Use the Active Voice</vt:lpstr>
      <vt:lpstr>When to Use Passive Voice</vt:lpstr>
      <vt:lpstr>When to Use Passive Voice</vt:lpstr>
      <vt:lpstr>Rules for Making Passive Voice</vt:lpstr>
      <vt:lpstr>Change the subject into object. And use by before the object. If in subject, we have a pronoun of nominative case convert that by the following rules.</vt:lpstr>
      <vt:lpstr>Change the object into subject. If in object, we have a pronoun of object case convert that by following rules.</vt:lpstr>
      <vt:lpstr>Active and Passive with  Modals </vt:lpstr>
      <vt:lpstr>PowerPoint Presentation</vt:lpstr>
      <vt:lpstr>Active and Passive Voice with Imperative Sentences</vt:lpstr>
      <vt:lpstr>Active and Passive Voice with Imperative Sentences</vt:lpstr>
      <vt:lpstr>PowerPoint Presentation</vt:lpstr>
      <vt:lpstr>Some Basic Rules of Active and Passive Voice</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Active &amp; Passive Voice</dc:title>
  <dc:creator>Ali</dc:creator>
  <cp:lastModifiedBy>Ch Umair</cp:lastModifiedBy>
  <cp:revision>54</cp:revision>
  <cp:lastPrinted>2020-01-15T10:15:07Z</cp:lastPrinted>
  <dcterms:created xsi:type="dcterms:W3CDTF">2015-12-03T16:16:20Z</dcterms:created>
  <dcterms:modified xsi:type="dcterms:W3CDTF">2020-01-15T10:15:09Z</dcterms:modified>
</cp:coreProperties>
</file>